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83"/>
  </p:notesMasterIdLst>
  <p:sldIdLst>
    <p:sldId id="256" r:id="rId2"/>
    <p:sldId id="365" r:id="rId3"/>
    <p:sldId id="258" r:id="rId4"/>
    <p:sldId id="260" r:id="rId5"/>
    <p:sldId id="261"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67" r:id="rId42"/>
    <p:sldId id="329" r:id="rId43"/>
    <p:sldId id="330" r:id="rId44"/>
    <p:sldId id="368" r:id="rId45"/>
    <p:sldId id="369" r:id="rId46"/>
    <p:sldId id="370" r:id="rId47"/>
    <p:sldId id="331" r:id="rId48"/>
    <p:sldId id="332" r:id="rId49"/>
    <p:sldId id="333" r:id="rId50"/>
    <p:sldId id="334" r:id="rId51"/>
    <p:sldId id="337" r:id="rId52"/>
    <p:sldId id="335" r:id="rId53"/>
    <p:sldId id="336" r:id="rId54"/>
    <p:sldId id="338" r:id="rId55"/>
    <p:sldId id="339"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6" r:id="rId81"/>
    <p:sldId id="259" r:id="rId82"/>
  </p:sldIdLst>
  <p:sldSz cx="9144000" cy="5143500" type="screen16x9"/>
  <p:notesSz cx="6858000" cy="9144000"/>
  <p:embeddedFontLst>
    <p:embeddedFont>
      <p:font typeface="Raleway" pitchFamily="2" charset="77"/>
      <p:regular r:id="rId84"/>
      <p:bold r:id="rId85"/>
      <p:italic r:id="rId86"/>
      <p:boldItalic r:id="rId87"/>
    </p:embeddedFont>
    <p:embeddedFont>
      <p:font typeface="Raleway Black" panose="020F0502020204030204" pitchFamily="34" charset="0"/>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88E56-458A-4071-B350-AEFA158074C4}">
  <a:tblStyle styleId="{A7188E56-458A-4071-B350-AEFA158074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28"/>
  </p:normalViewPr>
  <p:slideViewPr>
    <p:cSldViewPr snapToGrid="0">
      <p:cViewPr varScale="1">
        <p:scale>
          <a:sx n="153" d="100"/>
          <a:sy n="153" d="100"/>
        </p:scale>
        <p:origin x="176" y="176"/>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7d2fc1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7d2fc1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36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6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9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70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989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3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386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92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519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9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07d2fc189_0_8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607d2fc189_0_8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673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336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685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20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821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68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67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44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056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345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90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07d2fc18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07d2fc18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112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239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12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475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14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44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519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08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486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9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720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758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552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44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71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768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02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88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215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344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18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700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401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890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789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58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390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648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202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23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858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33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735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630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254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393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597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9786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0320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401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45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7179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8538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640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3212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2970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700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19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049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625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32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4462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5326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025326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7399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1ab87a8f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1ab87a8f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ab87a8f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1ab87a8f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80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type="title">
  <p:cSld name="TITLE">
    <p:spTree>
      <p:nvGrpSpPr>
        <p:cNvPr id="1" name="Shape 8"/>
        <p:cNvGrpSpPr/>
        <p:nvPr/>
      </p:nvGrpSpPr>
      <p:grpSpPr>
        <a:xfrm>
          <a:off x="0" y="0"/>
          <a:ext cx="0" cy="0"/>
          <a:chOff x="0" y="0"/>
          <a:chExt cx="0" cy="0"/>
        </a:xfrm>
      </p:grpSpPr>
      <p:sp>
        <p:nvSpPr>
          <p:cNvPr id="9" name="Google Shape;9;p2"/>
          <p:cNvSpPr/>
          <p:nvPr/>
        </p:nvSpPr>
        <p:spPr>
          <a:xfrm>
            <a:off x="2336550" y="994304"/>
            <a:ext cx="4470900" cy="2425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883300" y="1961550"/>
            <a:ext cx="3377400" cy="647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
        <p:nvSpPr>
          <p:cNvPr id="11" name="Google Shape;11;p2"/>
          <p:cNvSpPr txBox="1">
            <a:spLocks noGrp="1"/>
          </p:cNvSpPr>
          <p:nvPr>
            <p:ph type="subTitle" idx="1"/>
          </p:nvPr>
        </p:nvSpPr>
        <p:spPr>
          <a:xfrm>
            <a:off x="2910750" y="2483508"/>
            <a:ext cx="3322500" cy="375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subTitle" idx="1"/>
          </p:nvPr>
        </p:nvSpPr>
        <p:spPr>
          <a:xfrm>
            <a:off x="1667753" y="1682738"/>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8" name="Google Shape;18;p4"/>
          <p:cNvSpPr txBox="1">
            <a:spLocks noGrp="1"/>
          </p:cNvSpPr>
          <p:nvPr>
            <p:ph type="title"/>
          </p:nvPr>
        </p:nvSpPr>
        <p:spPr>
          <a:xfrm>
            <a:off x="1500750" y="1490367"/>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 name="Google Shape;19;p4"/>
          <p:cNvSpPr txBox="1">
            <a:spLocks noGrp="1"/>
          </p:cNvSpPr>
          <p:nvPr>
            <p:ph type="title" idx="2" hasCustomPrompt="1"/>
          </p:nvPr>
        </p:nvSpPr>
        <p:spPr>
          <a:xfrm>
            <a:off x="2826352" y="1282763"/>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
        <p:nvSpPr>
          <p:cNvPr id="20" name="Google Shape;20;p4"/>
          <p:cNvSpPr/>
          <p:nvPr/>
        </p:nvSpPr>
        <p:spPr>
          <a:xfrm>
            <a:off x="333700" y="-47850"/>
            <a:ext cx="227400" cy="52392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idx="3"/>
          </p:nvPr>
        </p:nvSpPr>
        <p:spPr>
          <a:xfrm rot="-5400000">
            <a:off x="-1703750" y="2548403"/>
            <a:ext cx="4302300" cy="2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00"/>
              <a:buNone/>
              <a:defRPr sz="9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2" name="Google Shape;22;p4"/>
          <p:cNvSpPr txBox="1">
            <a:spLocks noGrp="1"/>
          </p:cNvSpPr>
          <p:nvPr>
            <p:ph type="subTitle" idx="4"/>
          </p:nvPr>
        </p:nvSpPr>
        <p:spPr>
          <a:xfrm>
            <a:off x="1667753" y="2653210"/>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3" name="Google Shape;23;p4"/>
          <p:cNvSpPr txBox="1">
            <a:spLocks noGrp="1"/>
          </p:cNvSpPr>
          <p:nvPr>
            <p:ph type="title" idx="5"/>
          </p:nvPr>
        </p:nvSpPr>
        <p:spPr>
          <a:xfrm>
            <a:off x="1500750" y="2460839"/>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4"/>
          <p:cNvSpPr txBox="1">
            <a:spLocks noGrp="1"/>
          </p:cNvSpPr>
          <p:nvPr>
            <p:ph type="title" idx="6" hasCustomPrompt="1"/>
          </p:nvPr>
        </p:nvSpPr>
        <p:spPr>
          <a:xfrm>
            <a:off x="2826352" y="2253235"/>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
        <p:nvSpPr>
          <p:cNvPr id="25" name="Google Shape;25;p4"/>
          <p:cNvSpPr txBox="1">
            <a:spLocks noGrp="1"/>
          </p:cNvSpPr>
          <p:nvPr>
            <p:ph type="subTitle" idx="7"/>
          </p:nvPr>
        </p:nvSpPr>
        <p:spPr>
          <a:xfrm>
            <a:off x="1667753" y="3623655"/>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6" name="Google Shape;26;p4"/>
          <p:cNvSpPr txBox="1">
            <a:spLocks noGrp="1"/>
          </p:cNvSpPr>
          <p:nvPr>
            <p:ph type="title" idx="8"/>
          </p:nvPr>
        </p:nvSpPr>
        <p:spPr>
          <a:xfrm>
            <a:off x="1500750" y="3431284"/>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4"/>
          <p:cNvSpPr txBox="1">
            <a:spLocks noGrp="1"/>
          </p:cNvSpPr>
          <p:nvPr>
            <p:ph type="title" idx="9" hasCustomPrompt="1"/>
          </p:nvPr>
        </p:nvSpPr>
        <p:spPr>
          <a:xfrm>
            <a:off x="2826352" y="3223680"/>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
        <p:nvSpPr>
          <p:cNvPr id="28" name="Google Shape;28;p4"/>
          <p:cNvSpPr txBox="1">
            <a:spLocks noGrp="1"/>
          </p:cNvSpPr>
          <p:nvPr>
            <p:ph type="subTitle" idx="13"/>
          </p:nvPr>
        </p:nvSpPr>
        <p:spPr>
          <a:xfrm>
            <a:off x="5171303" y="1682738"/>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9" name="Google Shape;29;p4"/>
          <p:cNvSpPr txBox="1">
            <a:spLocks noGrp="1"/>
          </p:cNvSpPr>
          <p:nvPr>
            <p:ph type="title" idx="14"/>
          </p:nvPr>
        </p:nvSpPr>
        <p:spPr>
          <a:xfrm>
            <a:off x="5004300" y="1490367"/>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0" name="Google Shape;30;p4"/>
          <p:cNvSpPr txBox="1">
            <a:spLocks noGrp="1"/>
          </p:cNvSpPr>
          <p:nvPr>
            <p:ph type="title" idx="15" hasCustomPrompt="1"/>
          </p:nvPr>
        </p:nvSpPr>
        <p:spPr>
          <a:xfrm>
            <a:off x="6329903" y="1282763"/>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
        <p:nvSpPr>
          <p:cNvPr id="31" name="Google Shape;31;p4"/>
          <p:cNvSpPr txBox="1">
            <a:spLocks noGrp="1"/>
          </p:cNvSpPr>
          <p:nvPr>
            <p:ph type="subTitle" idx="16"/>
          </p:nvPr>
        </p:nvSpPr>
        <p:spPr>
          <a:xfrm>
            <a:off x="5171303" y="2653210"/>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2" name="Google Shape;32;p4"/>
          <p:cNvSpPr txBox="1">
            <a:spLocks noGrp="1"/>
          </p:cNvSpPr>
          <p:nvPr>
            <p:ph type="title" idx="17"/>
          </p:nvPr>
        </p:nvSpPr>
        <p:spPr>
          <a:xfrm>
            <a:off x="5004300" y="2460839"/>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3" name="Google Shape;33;p4"/>
          <p:cNvSpPr txBox="1">
            <a:spLocks noGrp="1"/>
          </p:cNvSpPr>
          <p:nvPr>
            <p:ph type="title" idx="18" hasCustomPrompt="1"/>
          </p:nvPr>
        </p:nvSpPr>
        <p:spPr>
          <a:xfrm>
            <a:off x="6329903" y="2253235"/>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
        <p:nvSpPr>
          <p:cNvPr id="34" name="Google Shape;34;p4"/>
          <p:cNvSpPr txBox="1">
            <a:spLocks noGrp="1"/>
          </p:cNvSpPr>
          <p:nvPr>
            <p:ph type="subTitle" idx="19"/>
          </p:nvPr>
        </p:nvSpPr>
        <p:spPr>
          <a:xfrm>
            <a:off x="5171303" y="3623655"/>
            <a:ext cx="2880600" cy="31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5" name="Google Shape;35;p4"/>
          <p:cNvSpPr txBox="1">
            <a:spLocks noGrp="1"/>
          </p:cNvSpPr>
          <p:nvPr>
            <p:ph type="title" idx="20"/>
          </p:nvPr>
        </p:nvSpPr>
        <p:spPr>
          <a:xfrm>
            <a:off x="5004300" y="3431284"/>
            <a:ext cx="32148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6" name="Google Shape;36;p4"/>
          <p:cNvSpPr txBox="1">
            <a:spLocks noGrp="1"/>
          </p:cNvSpPr>
          <p:nvPr>
            <p:ph type="title" idx="21" hasCustomPrompt="1"/>
          </p:nvPr>
        </p:nvSpPr>
        <p:spPr>
          <a:xfrm>
            <a:off x="6329903" y="3223680"/>
            <a:ext cx="5634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ADCDC"/>
              </a:buClr>
              <a:buSzPts val="1400"/>
              <a:buNone/>
              <a:defRPr sz="1400">
                <a:solidFill>
                  <a:srgbClr val="CADCDC"/>
                </a:solidFill>
              </a:defRPr>
            </a:lvl1pPr>
            <a:lvl2pPr lvl="1" algn="ctr" rtl="0">
              <a:spcBef>
                <a:spcPts val="0"/>
              </a:spcBef>
              <a:spcAft>
                <a:spcPts val="0"/>
              </a:spcAft>
              <a:buClr>
                <a:srgbClr val="CADCDC"/>
              </a:buClr>
              <a:buSzPts val="12000"/>
              <a:buNone/>
              <a:defRPr sz="12000">
                <a:solidFill>
                  <a:srgbClr val="CADCDC"/>
                </a:solidFill>
              </a:defRPr>
            </a:lvl2pPr>
            <a:lvl3pPr lvl="2" algn="ctr" rtl="0">
              <a:spcBef>
                <a:spcPts val="0"/>
              </a:spcBef>
              <a:spcAft>
                <a:spcPts val="0"/>
              </a:spcAft>
              <a:buClr>
                <a:srgbClr val="CADCDC"/>
              </a:buClr>
              <a:buSzPts val="12000"/>
              <a:buNone/>
              <a:defRPr sz="12000">
                <a:solidFill>
                  <a:srgbClr val="CADCDC"/>
                </a:solidFill>
              </a:defRPr>
            </a:lvl3pPr>
            <a:lvl4pPr lvl="3" algn="ctr" rtl="0">
              <a:spcBef>
                <a:spcPts val="0"/>
              </a:spcBef>
              <a:spcAft>
                <a:spcPts val="0"/>
              </a:spcAft>
              <a:buClr>
                <a:srgbClr val="CADCDC"/>
              </a:buClr>
              <a:buSzPts val="12000"/>
              <a:buNone/>
              <a:defRPr sz="12000">
                <a:solidFill>
                  <a:srgbClr val="CADCDC"/>
                </a:solidFill>
              </a:defRPr>
            </a:lvl4pPr>
            <a:lvl5pPr lvl="4" algn="ctr" rtl="0">
              <a:spcBef>
                <a:spcPts val="0"/>
              </a:spcBef>
              <a:spcAft>
                <a:spcPts val="0"/>
              </a:spcAft>
              <a:buClr>
                <a:srgbClr val="CADCDC"/>
              </a:buClr>
              <a:buSzPts val="12000"/>
              <a:buNone/>
              <a:defRPr sz="12000">
                <a:solidFill>
                  <a:srgbClr val="CADCDC"/>
                </a:solidFill>
              </a:defRPr>
            </a:lvl5pPr>
            <a:lvl6pPr lvl="5" algn="ctr" rtl="0">
              <a:spcBef>
                <a:spcPts val="0"/>
              </a:spcBef>
              <a:spcAft>
                <a:spcPts val="0"/>
              </a:spcAft>
              <a:buClr>
                <a:srgbClr val="CADCDC"/>
              </a:buClr>
              <a:buSzPts val="12000"/>
              <a:buNone/>
              <a:defRPr sz="12000">
                <a:solidFill>
                  <a:srgbClr val="CADCDC"/>
                </a:solidFill>
              </a:defRPr>
            </a:lvl6pPr>
            <a:lvl7pPr lvl="6" algn="ctr" rtl="0">
              <a:spcBef>
                <a:spcPts val="0"/>
              </a:spcBef>
              <a:spcAft>
                <a:spcPts val="0"/>
              </a:spcAft>
              <a:buClr>
                <a:srgbClr val="CADCDC"/>
              </a:buClr>
              <a:buSzPts val="12000"/>
              <a:buNone/>
              <a:defRPr sz="12000">
                <a:solidFill>
                  <a:srgbClr val="CADCDC"/>
                </a:solidFill>
              </a:defRPr>
            </a:lvl7pPr>
            <a:lvl8pPr lvl="7" algn="ctr" rtl="0">
              <a:spcBef>
                <a:spcPts val="0"/>
              </a:spcBef>
              <a:spcAft>
                <a:spcPts val="0"/>
              </a:spcAft>
              <a:buClr>
                <a:srgbClr val="CADCDC"/>
              </a:buClr>
              <a:buSzPts val="12000"/>
              <a:buNone/>
              <a:defRPr sz="12000">
                <a:solidFill>
                  <a:srgbClr val="CADCDC"/>
                </a:solidFill>
              </a:defRPr>
            </a:lvl8pPr>
            <a:lvl9pPr lvl="8" algn="ctr" rtl="0">
              <a:spcBef>
                <a:spcPts val="0"/>
              </a:spcBef>
              <a:spcAft>
                <a:spcPts val="0"/>
              </a:spcAft>
              <a:buClr>
                <a:srgbClr val="CADCDC"/>
              </a:buClr>
              <a:buSzPts val="12000"/>
              <a:buNone/>
              <a:defRPr sz="12000">
                <a:solidFill>
                  <a:srgbClr val="CADCDC"/>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SECTION_HEADER_2">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1166425" y="1857150"/>
            <a:ext cx="2793300" cy="142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9" name="Google Shape;39;p5"/>
          <p:cNvSpPr/>
          <p:nvPr/>
        </p:nvSpPr>
        <p:spPr>
          <a:xfrm>
            <a:off x="333700" y="-47850"/>
            <a:ext cx="227400" cy="52392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00"/>
              <a:buNone/>
              <a:defRPr sz="9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1">
  <p:cSld name="SECTION_HEADER_2_1_1_3">
    <p:spTree>
      <p:nvGrpSpPr>
        <p:cNvPr id="1" name="Shape 41"/>
        <p:cNvGrpSpPr/>
        <p:nvPr/>
      </p:nvGrpSpPr>
      <p:grpSpPr>
        <a:xfrm>
          <a:off x="0" y="0"/>
          <a:ext cx="0" cy="0"/>
          <a:chOff x="0" y="0"/>
          <a:chExt cx="0" cy="0"/>
        </a:xfrm>
      </p:grpSpPr>
      <p:sp>
        <p:nvSpPr>
          <p:cNvPr id="42" name="Google Shape;42;p6"/>
          <p:cNvSpPr txBox="1">
            <a:spLocks noGrp="1"/>
          </p:cNvSpPr>
          <p:nvPr>
            <p:ph type="subTitle" idx="1"/>
          </p:nvPr>
        </p:nvSpPr>
        <p:spPr>
          <a:xfrm>
            <a:off x="5521500" y="2854825"/>
            <a:ext cx="3888600" cy="469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3" name="Google Shape;43;p6"/>
          <p:cNvSpPr txBox="1">
            <a:spLocks noGrp="1"/>
          </p:cNvSpPr>
          <p:nvPr>
            <p:ph type="title"/>
          </p:nvPr>
        </p:nvSpPr>
        <p:spPr>
          <a:xfrm>
            <a:off x="5521500" y="2426200"/>
            <a:ext cx="4959000" cy="644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4" name="Google Shape;44;p6"/>
          <p:cNvSpPr txBox="1">
            <a:spLocks noGrp="1"/>
          </p:cNvSpPr>
          <p:nvPr>
            <p:ph type="title" idx="2" hasCustomPrompt="1"/>
          </p:nvPr>
        </p:nvSpPr>
        <p:spPr>
          <a:xfrm>
            <a:off x="5521500" y="2210575"/>
            <a:ext cx="1654200" cy="354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ADCDC"/>
              </a:buClr>
              <a:buSzPts val="3600"/>
              <a:buNone/>
              <a:defRPr sz="3600">
                <a:solidFill>
                  <a:srgbClr val="CADCDC"/>
                </a:solidFill>
              </a:defRPr>
            </a:lvl1pPr>
            <a:lvl2pPr lvl="1" rtl="0">
              <a:spcBef>
                <a:spcPts val="0"/>
              </a:spcBef>
              <a:spcAft>
                <a:spcPts val="0"/>
              </a:spcAft>
              <a:buClr>
                <a:srgbClr val="CADCDC"/>
              </a:buClr>
              <a:buSzPts val="3000"/>
              <a:buNone/>
              <a:defRPr sz="3000">
                <a:solidFill>
                  <a:srgbClr val="CADCDC"/>
                </a:solidFill>
              </a:defRPr>
            </a:lvl2pPr>
            <a:lvl3pPr lvl="2" rtl="0">
              <a:spcBef>
                <a:spcPts val="0"/>
              </a:spcBef>
              <a:spcAft>
                <a:spcPts val="0"/>
              </a:spcAft>
              <a:buClr>
                <a:srgbClr val="CADCDC"/>
              </a:buClr>
              <a:buSzPts val="3000"/>
              <a:buNone/>
              <a:defRPr sz="3000">
                <a:solidFill>
                  <a:srgbClr val="CADCDC"/>
                </a:solidFill>
              </a:defRPr>
            </a:lvl3pPr>
            <a:lvl4pPr lvl="3" rtl="0">
              <a:spcBef>
                <a:spcPts val="0"/>
              </a:spcBef>
              <a:spcAft>
                <a:spcPts val="0"/>
              </a:spcAft>
              <a:buClr>
                <a:srgbClr val="CADCDC"/>
              </a:buClr>
              <a:buSzPts val="3000"/>
              <a:buNone/>
              <a:defRPr sz="3000">
                <a:solidFill>
                  <a:srgbClr val="CADCDC"/>
                </a:solidFill>
              </a:defRPr>
            </a:lvl4pPr>
            <a:lvl5pPr lvl="4" rtl="0">
              <a:spcBef>
                <a:spcPts val="0"/>
              </a:spcBef>
              <a:spcAft>
                <a:spcPts val="0"/>
              </a:spcAft>
              <a:buClr>
                <a:srgbClr val="CADCDC"/>
              </a:buClr>
              <a:buSzPts val="3000"/>
              <a:buNone/>
              <a:defRPr sz="3000">
                <a:solidFill>
                  <a:srgbClr val="CADCDC"/>
                </a:solidFill>
              </a:defRPr>
            </a:lvl5pPr>
            <a:lvl6pPr lvl="5" rtl="0">
              <a:spcBef>
                <a:spcPts val="0"/>
              </a:spcBef>
              <a:spcAft>
                <a:spcPts val="0"/>
              </a:spcAft>
              <a:buClr>
                <a:srgbClr val="CADCDC"/>
              </a:buClr>
              <a:buSzPts val="3000"/>
              <a:buNone/>
              <a:defRPr sz="3000">
                <a:solidFill>
                  <a:srgbClr val="CADCDC"/>
                </a:solidFill>
              </a:defRPr>
            </a:lvl6pPr>
            <a:lvl7pPr lvl="6" rtl="0">
              <a:spcBef>
                <a:spcPts val="0"/>
              </a:spcBef>
              <a:spcAft>
                <a:spcPts val="0"/>
              </a:spcAft>
              <a:buClr>
                <a:srgbClr val="CADCDC"/>
              </a:buClr>
              <a:buSzPts val="3000"/>
              <a:buNone/>
              <a:defRPr sz="3000">
                <a:solidFill>
                  <a:srgbClr val="CADCDC"/>
                </a:solidFill>
              </a:defRPr>
            </a:lvl7pPr>
            <a:lvl8pPr lvl="7" rtl="0">
              <a:spcBef>
                <a:spcPts val="0"/>
              </a:spcBef>
              <a:spcAft>
                <a:spcPts val="0"/>
              </a:spcAft>
              <a:buClr>
                <a:srgbClr val="CADCDC"/>
              </a:buClr>
              <a:buSzPts val="3000"/>
              <a:buNone/>
              <a:defRPr sz="3000">
                <a:solidFill>
                  <a:srgbClr val="CADCDC"/>
                </a:solidFill>
              </a:defRPr>
            </a:lvl8pPr>
            <a:lvl9pPr lvl="8" rtl="0">
              <a:spcBef>
                <a:spcPts val="0"/>
              </a:spcBef>
              <a:spcAft>
                <a:spcPts val="0"/>
              </a:spcAft>
              <a:buClr>
                <a:srgbClr val="CADCDC"/>
              </a:buClr>
              <a:buSzPts val="3000"/>
              <a:buNone/>
              <a:defRPr sz="3000">
                <a:solidFill>
                  <a:srgbClr val="CADCDC"/>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SECTION_HEADER_2_1">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6390275" y="1413250"/>
            <a:ext cx="2061000" cy="469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7" name="Google Shape;47;p7"/>
          <p:cNvSpPr txBox="1">
            <a:spLocks noGrp="1"/>
          </p:cNvSpPr>
          <p:nvPr>
            <p:ph type="subTitle" idx="2"/>
          </p:nvPr>
        </p:nvSpPr>
        <p:spPr>
          <a:xfrm>
            <a:off x="6390275" y="2336850"/>
            <a:ext cx="2061000" cy="469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8" name="Google Shape;48;p7"/>
          <p:cNvSpPr txBox="1">
            <a:spLocks noGrp="1"/>
          </p:cNvSpPr>
          <p:nvPr>
            <p:ph type="subTitle" idx="3"/>
          </p:nvPr>
        </p:nvSpPr>
        <p:spPr>
          <a:xfrm>
            <a:off x="6390275" y="3260450"/>
            <a:ext cx="2061000" cy="469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9" name="Google Shape;49;p7"/>
          <p:cNvSpPr/>
          <p:nvPr/>
        </p:nvSpPr>
        <p:spPr>
          <a:xfrm>
            <a:off x="333700" y="-47850"/>
            <a:ext cx="227400" cy="52392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00"/>
              <a:buNone/>
              <a:defRPr sz="9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2">
  <p:cSld name="SECTION_HEADER_2_1_2_1">
    <p:spTree>
      <p:nvGrpSpPr>
        <p:cNvPr id="1" name="Shape 100"/>
        <p:cNvGrpSpPr/>
        <p:nvPr/>
      </p:nvGrpSpPr>
      <p:grpSpPr>
        <a:xfrm>
          <a:off x="0" y="0"/>
          <a:ext cx="0" cy="0"/>
          <a:chOff x="0" y="0"/>
          <a:chExt cx="0" cy="0"/>
        </a:xfrm>
      </p:grpSpPr>
      <p:sp>
        <p:nvSpPr>
          <p:cNvPr id="101" name="Google Shape;101;p15"/>
          <p:cNvSpPr txBox="1">
            <a:spLocks noGrp="1"/>
          </p:cNvSpPr>
          <p:nvPr>
            <p:ph type="subTitle" idx="1"/>
          </p:nvPr>
        </p:nvSpPr>
        <p:spPr>
          <a:xfrm>
            <a:off x="3931425" y="1360630"/>
            <a:ext cx="1862100" cy="46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900"/>
            </a:lvl1pPr>
            <a:lvl2pPr lvl="1" algn="ctr" rtl="0">
              <a:spcBef>
                <a:spcPts val="1600"/>
              </a:spcBef>
              <a:spcAft>
                <a:spcPts val="0"/>
              </a:spcAft>
              <a:buNone/>
              <a:defRPr sz="900"/>
            </a:lvl2pPr>
            <a:lvl3pPr lvl="2" algn="ctr" rtl="0">
              <a:spcBef>
                <a:spcPts val="1600"/>
              </a:spcBef>
              <a:spcAft>
                <a:spcPts val="0"/>
              </a:spcAft>
              <a:buNone/>
              <a:defRPr sz="900"/>
            </a:lvl3pPr>
            <a:lvl4pPr lvl="3" algn="ctr" rtl="0">
              <a:spcBef>
                <a:spcPts val="1600"/>
              </a:spcBef>
              <a:spcAft>
                <a:spcPts val="0"/>
              </a:spcAft>
              <a:buNone/>
              <a:defRPr sz="900"/>
            </a:lvl4pPr>
            <a:lvl5pPr lvl="4" algn="ctr" rtl="0">
              <a:spcBef>
                <a:spcPts val="1600"/>
              </a:spcBef>
              <a:spcAft>
                <a:spcPts val="0"/>
              </a:spcAft>
              <a:buNone/>
              <a:defRPr sz="900"/>
            </a:lvl5pPr>
            <a:lvl6pPr lvl="5" algn="ctr" rtl="0">
              <a:spcBef>
                <a:spcPts val="1600"/>
              </a:spcBef>
              <a:spcAft>
                <a:spcPts val="0"/>
              </a:spcAft>
              <a:buNone/>
              <a:defRPr sz="900"/>
            </a:lvl6pPr>
            <a:lvl7pPr lvl="6" algn="ctr" rtl="0">
              <a:spcBef>
                <a:spcPts val="1600"/>
              </a:spcBef>
              <a:spcAft>
                <a:spcPts val="0"/>
              </a:spcAft>
              <a:buNone/>
              <a:defRPr sz="900"/>
            </a:lvl7pPr>
            <a:lvl8pPr lvl="7" algn="ctr" rtl="0">
              <a:spcBef>
                <a:spcPts val="1600"/>
              </a:spcBef>
              <a:spcAft>
                <a:spcPts val="0"/>
              </a:spcAft>
              <a:buNone/>
              <a:defRPr sz="900"/>
            </a:lvl8pPr>
            <a:lvl9pPr lvl="8" algn="ctr" rtl="0">
              <a:spcBef>
                <a:spcPts val="1600"/>
              </a:spcBef>
              <a:spcAft>
                <a:spcPts val="1600"/>
              </a:spcAft>
              <a:buNone/>
              <a:defRPr sz="900"/>
            </a:lvl9pPr>
          </a:lstStyle>
          <a:p>
            <a:endParaRPr/>
          </a:p>
        </p:txBody>
      </p:sp>
      <p:sp>
        <p:nvSpPr>
          <p:cNvPr id="102" name="Google Shape;102;p15"/>
          <p:cNvSpPr txBox="1">
            <a:spLocks noGrp="1"/>
          </p:cNvSpPr>
          <p:nvPr>
            <p:ph type="subTitle" idx="2"/>
          </p:nvPr>
        </p:nvSpPr>
        <p:spPr>
          <a:xfrm>
            <a:off x="1664475" y="3574775"/>
            <a:ext cx="1862100" cy="46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900"/>
            </a:lvl1pPr>
            <a:lvl2pPr lvl="1" algn="ctr" rtl="0">
              <a:spcBef>
                <a:spcPts val="1600"/>
              </a:spcBef>
              <a:spcAft>
                <a:spcPts val="0"/>
              </a:spcAft>
              <a:buNone/>
              <a:defRPr sz="900"/>
            </a:lvl2pPr>
            <a:lvl3pPr lvl="2" algn="ctr" rtl="0">
              <a:spcBef>
                <a:spcPts val="1600"/>
              </a:spcBef>
              <a:spcAft>
                <a:spcPts val="0"/>
              </a:spcAft>
              <a:buNone/>
              <a:defRPr sz="900"/>
            </a:lvl3pPr>
            <a:lvl4pPr lvl="3" algn="ctr" rtl="0">
              <a:spcBef>
                <a:spcPts val="1600"/>
              </a:spcBef>
              <a:spcAft>
                <a:spcPts val="0"/>
              </a:spcAft>
              <a:buNone/>
              <a:defRPr sz="900"/>
            </a:lvl4pPr>
            <a:lvl5pPr lvl="4" algn="ctr" rtl="0">
              <a:spcBef>
                <a:spcPts val="1600"/>
              </a:spcBef>
              <a:spcAft>
                <a:spcPts val="0"/>
              </a:spcAft>
              <a:buNone/>
              <a:defRPr sz="900"/>
            </a:lvl5pPr>
            <a:lvl6pPr lvl="5" algn="ctr" rtl="0">
              <a:spcBef>
                <a:spcPts val="1600"/>
              </a:spcBef>
              <a:spcAft>
                <a:spcPts val="0"/>
              </a:spcAft>
              <a:buNone/>
              <a:defRPr sz="900"/>
            </a:lvl6pPr>
            <a:lvl7pPr lvl="6" algn="ctr" rtl="0">
              <a:spcBef>
                <a:spcPts val="1600"/>
              </a:spcBef>
              <a:spcAft>
                <a:spcPts val="0"/>
              </a:spcAft>
              <a:buNone/>
              <a:defRPr sz="900"/>
            </a:lvl7pPr>
            <a:lvl8pPr lvl="7" algn="ctr" rtl="0">
              <a:spcBef>
                <a:spcPts val="1600"/>
              </a:spcBef>
              <a:spcAft>
                <a:spcPts val="0"/>
              </a:spcAft>
              <a:buNone/>
              <a:defRPr sz="900"/>
            </a:lvl8pPr>
            <a:lvl9pPr lvl="8" algn="ctr" rtl="0">
              <a:spcBef>
                <a:spcPts val="1600"/>
              </a:spcBef>
              <a:spcAft>
                <a:spcPts val="1600"/>
              </a:spcAft>
              <a:buNone/>
              <a:defRPr sz="900"/>
            </a:lvl9pPr>
          </a:lstStyle>
          <a:p>
            <a:endParaRPr/>
          </a:p>
        </p:txBody>
      </p:sp>
      <p:sp>
        <p:nvSpPr>
          <p:cNvPr id="103" name="Google Shape;103;p15"/>
          <p:cNvSpPr txBox="1">
            <a:spLocks noGrp="1"/>
          </p:cNvSpPr>
          <p:nvPr>
            <p:ph type="subTitle" idx="3"/>
          </p:nvPr>
        </p:nvSpPr>
        <p:spPr>
          <a:xfrm>
            <a:off x="6198375" y="3574775"/>
            <a:ext cx="1862100" cy="46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900"/>
            </a:lvl1pPr>
            <a:lvl2pPr lvl="1" algn="ctr" rtl="0">
              <a:spcBef>
                <a:spcPts val="1600"/>
              </a:spcBef>
              <a:spcAft>
                <a:spcPts val="0"/>
              </a:spcAft>
              <a:buNone/>
              <a:defRPr sz="900"/>
            </a:lvl2pPr>
            <a:lvl3pPr lvl="2" algn="ctr" rtl="0">
              <a:spcBef>
                <a:spcPts val="1600"/>
              </a:spcBef>
              <a:spcAft>
                <a:spcPts val="0"/>
              </a:spcAft>
              <a:buNone/>
              <a:defRPr sz="900"/>
            </a:lvl3pPr>
            <a:lvl4pPr lvl="3" algn="ctr" rtl="0">
              <a:spcBef>
                <a:spcPts val="1600"/>
              </a:spcBef>
              <a:spcAft>
                <a:spcPts val="0"/>
              </a:spcAft>
              <a:buNone/>
              <a:defRPr sz="900"/>
            </a:lvl4pPr>
            <a:lvl5pPr lvl="4" algn="ctr" rtl="0">
              <a:spcBef>
                <a:spcPts val="1600"/>
              </a:spcBef>
              <a:spcAft>
                <a:spcPts val="0"/>
              </a:spcAft>
              <a:buNone/>
              <a:defRPr sz="900"/>
            </a:lvl5pPr>
            <a:lvl6pPr lvl="5" algn="ctr" rtl="0">
              <a:spcBef>
                <a:spcPts val="1600"/>
              </a:spcBef>
              <a:spcAft>
                <a:spcPts val="0"/>
              </a:spcAft>
              <a:buNone/>
              <a:defRPr sz="900"/>
            </a:lvl6pPr>
            <a:lvl7pPr lvl="6" algn="ctr" rtl="0">
              <a:spcBef>
                <a:spcPts val="1600"/>
              </a:spcBef>
              <a:spcAft>
                <a:spcPts val="0"/>
              </a:spcAft>
              <a:buNone/>
              <a:defRPr sz="900"/>
            </a:lvl7pPr>
            <a:lvl8pPr lvl="7" algn="ctr" rtl="0">
              <a:spcBef>
                <a:spcPts val="1600"/>
              </a:spcBef>
              <a:spcAft>
                <a:spcPts val="0"/>
              </a:spcAft>
              <a:buNone/>
              <a:defRPr sz="900"/>
            </a:lvl8pPr>
            <a:lvl9pPr lvl="8" algn="ctr" rtl="0">
              <a:spcBef>
                <a:spcPts val="1600"/>
              </a:spcBef>
              <a:spcAft>
                <a:spcPts val="1600"/>
              </a:spcAft>
              <a:buNone/>
              <a:defRPr sz="900"/>
            </a:lvl9pPr>
          </a:lstStyle>
          <a:p>
            <a:endParaRPr/>
          </a:p>
        </p:txBody>
      </p:sp>
      <p:sp>
        <p:nvSpPr>
          <p:cNvPr id="104" name="Google Shape;104;p15"/>
          <p:cNvSpPr/>
          <p:nvPr/>
        </p:nvSpPr>
        <p:spPr>
          <a:xfrm>
            <a:off x="333700" y="-47850"/>
            <a:ext cx="227400" cy="52392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00"/>
              <a:buNone/>
              <a:defRPr sz="9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06" name="Google Shape;106;p15"/>
          <p:cNvSpPr txBox="1">
            <a:spLocks noGrp="1"/>
          </p:cNvSpPr>
          <p:nvPr>
            <p:ph type="title" idx="4"/>
          </p:nvPr>
        </p:nvSpPr>
        <p:spPr>
          <a:xfrm>
            <a:off x="1664475" y="3301850"/>
            <a:ext cx="18621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07" name="Google Shape;107;p15"/>
          <p:cNvSpPr txBox="1">
            <a:spLocks noGrp="1"/>
          </p:cNvSpPr>
          <p:nvPr>
            <p:ph type="title" idx="5"/>
          </p:nvPr>
        </p:nvSpPr>
        <p:spPr>
          <a:xfrm>
            <a:off x="3931425" y="1087705"/>
            <a:ext cx="18621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08" name="Google Shape;108;p15"/>
          <p:cNvSpPr txBox="1">
            <a:spLocks noGrp="1"/>
          </p:cNvSpPr>
          <p:nvPr>
            <p:ph type="title" idx="6"/>
          </p:nvPr>
        </p:nvSpPr>
        <p:spPr>
          <a:xfrm>
            <a:off x="6198375" y="3301850"/>
            <a:ext cx="1862100" cy="3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DFDF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400"/>
              <a:buFont typeface="Raleway Black"/>
              <a:buNone/>
              <a:defRPr sz="2400">
                <a:latin typeface="Raleway Black"/>
                <a:ea typeface="Raleway Black"/>
                <a:cs typeface="Raleway Black"/>
                <a:sym typeface="Raleway Black"/>
              </a:defRPr>
            </a:lvl1pPr>
            <a:lvl2pPr lvl="1">
              <a:spcBef>
                <a:spcPts val="0"/>
              </a:spcBef>
              <a:spcAft>
                <a:spcPts val="0"/>
              </a:spcAft>
              <a:buSzPts val="2800"/>
              <a:buFont typeface="Raleway Black"/>
              <a:buNone/>
              <a:defRPr sz="2800">
                <a:latin typeface="Raleway Black"/>
                <a:ea typeface="Raleway Black"/>
                <a:cs typeface="Raleway Black"/>
                <a:sym typeface="Raleway Black"/>
              </a:defRPr>
            </a:lvl2pPr>
            <a:lvl3pPr lvl="2">
              <a:spcBef>
                <a:spcPts val="0"/>
              </a:spcBef>
              <a:spcAft>
                <a:spcPts val="0"/>
              </a:spcAft>
              <a:buSzPts val="2800"/>
              <a:buFont typeface="Raleway Black"/>
              <a:buNone/>
              <a:defRPr sz="2800">
                <a:latin typeface="Raleway Black"/>
                <a:ea typeface="Raleway Black"/>
                <a:cs typeface="Raleway Black"/>
                <a:sym typeface="Raleway Black"/>
              </a:defRPr>
            </a:lvl3pPr>
            <a:lvl4pPr lvl="3">
              <a:spcBef>
                <a:spcPts val="0"/>
              </a:spcBef>
              <a:spcAft>
                <a:spcPts val="0"/>
              </a:spcAft>
              <a:buSzPts val="2800"/>
              <a:buFont typeface="Raleway Black"/>
              <a:buNone/>
              <a:defRPr sz="2800">
                <a:latin typeface="Raleway Black"/>
                <a:ea typeface="Raleway Black"/>
                <a:cs typeface="Raleway Black"/>
                <a:sym typeface="Raleway Black"/>
              </a:defRPr>
            </a:lvl4pPr>
            <a:lvl5pPr lvl="4">
              <a:spcBef>
                <a:spcPts val="0"/>
              </a:spcBef>
              <a:spcAft>
                <a:spcPts val="0"/>
              </a:spcAft>
              <a:buSzPts val="2800"/>
              <a:buFont typeface="Raleway Black"/>
              <a:buNone/>
              <a:defRPr sz="2800">
                <a:latin typeface="Raleway Black"/>
                <a:ea typeface="Raleway Black"/>
                <a:cs typeface="Raleway Black"/>
                <a:sym typeface="Raleway Black"/>
              </a:defRPr>
            </a:lvl5pPr>
            <a:lvl6pPr lvl="5">
              <a:spcBef>
                <a:spcPts val="0"/>
              </a:spcBef>
              <a:spcAft>
                <a:spcPts val="0"/>
              </a:spcAft>
              <a:buSzPts val="2800"/>
              <a:buFont typeface="Raleway Black"/>
              <a:buNone/>
              <a:defRPr sz="2800">
                <a:latin typeface="Raleway Black"/>
                <a:ea typeface="Raleway Black"/>
                <a:cs typeface="Raleway Black"/>
                <a:sym typeface="Raleway Black"/>
              </a:defRPr>
            </a:lvl6pPr>
            <a:lvl7pPr lvl="6">
              <a:spcBef>
                <a:spcPts val="0"/>
              </a:spcBef>
              <a:spcAft>
                <a:spcPts val="0"/>
              </a:spcAft>
              <a:buSzPts val="2800"/>
              <a:buFont typeface="Raleway Black"/>
              <a:buNone/>
              <a:defRPr sz="2800">
                <a:latin typeface="Raleway Black"/>
                <a:ea typeface="Raleway Black"/>
                <a:cs typeface="Raleway Black"/>
                <a:sym typeface="Raleway Black"/>
              </a:defRPr>
            </a:lvl7pPr>
            <a:lvl8pPr lvl="7">
              <a:spcBef>
                <a:spcPts val="0"/>
              </a:spcBef>
              <a:spcAft>
                <a:spcPts val="0"/>
              </a:spcAft>
              <a:buSzPts val="2800"/>
              <a:buFont typeface="Raleway Black"/>
              <a:buNone/>
              <a:defRPr sz="2800">
                <a:latin typeface="Raleway Black"/>
                <a:ea typeface="Raleway Black"/>
                <a:cs typeface="Raleway Black"/>
                <a:sym typeface="Raleway Black"/>
              </a:defRPr>
            </a:lvl8pPr>
            <a:lvl9pPr lvl="8">
              <a:spcBef>
                <a:spcPts val="0"/>
              </a:spcBef>
              <a:spcAft>
                <a:spcPts val="0"/>
              </a:spcAft>
              <a:buSzPts val="2800"/>
              <a:buFont typeface="Raleway Black"/>
              <a:buNone/>
              <a:defRPr sz="2800">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Raleway"/>
              <a:buChar char="●"/>
              <a:defRPr sz="1200">
                <a:latin typeface="Raleway"/>
                <a:ea typeface="Raleway"/>
                <a:cs typeface="Raleway"/>
                <a:sym typeface="Raleway"/>
              </a:defRPr>
            </a:lvl1pPr>
            <a:lvl2pPr marL="914400" lvl="1" indent="-304800">
              <a:lnSpc>
                <a:spcPct val="115000"/>
              </a:lnSpc>
              <a:spcBef>
                <a:spcPts val="1600"/>
              </a:spcBef>
              <a:spcAft>
                <a:spcPts val="0"/>
              </a:spcAft>
              <a:buSzPts val="1200"/>
              <a:buFont typeface="Raleway"/>
              <a:buChar char="○"/>
              <a:defRPr sz="1200">
                <a:latin typeface="Raleway"/>
                <a:ea typeface="Raleway"/>
                <a:cs typeface="Raleway"/>
                <a:sym typeface="Raleway"/>
              </a:defRPr>
            </a:lvl2pPr>
            <a:lvl3pPr marL="1371600" lvl="2" indent="-304800">
              <a:lnSpc>
                <a:spcPct val="115000"/>
              </a:lnSpc>
              <a:spcBef>
                <a:spcPts val="1600"/>
              </a:spcBef>
              <a:spcAft>
                <a:spcPts val="0"/>
              </a:spcAft>
              <a:buSzPts val="1200"/>
              <a:buFont typeface="Raleway"/>
              <a:buChar char="■"/>
              <a:defRPr sz="1200">
                <a:latin typeface="Raleway"/>
                <a:ea typeface="Raleway"/>
                <a:cs typeface="Raleway"/>
                <a:sym typeface="Raleway"/>
              </a:defRPr>
            </a:lvl3pPr>
            <a:lvl4pPr marL="1828800" lvl="3" indent="-304800">
              <a:lnSpc>
                <a:spcPct val="115000"/>
              </a:lnSpc>
              <a:spcBef>
                <a:spcPts val="1600"/>
              </a:spcBef>
              <a:spcAft>
                <a:spcPts val="0"/>
              </a:spcAft>
              <a:buSzPts val="1200"/>
              <a:buFont typeface="Raleway"/>
              <a:buChar char="●"/>
              <a:defRPr sz="1200">
                <a:latin typeface="Raleway"/>
                <a:ea typeface="Raleway"/>
                <a:cs typeface="Raleway"/>
                <a:sym typeface="Raleway"/>
              </a:defRPr>
            </a:lvl4pPr>
            <a:lvl5pPr marL="2286000" lvl="4" indent="-304800">
              <a:lnSpc>
                <a:spcPct val="115000"/>
              </a:lnSpc>
              <a:spcBef>
                <a:spcPts val="1600"/>
              </a:spcBef>
              <a:spcAft>
                <a:spcPts val="0"/>
              </a:spcAft>
              <a:buSzPts val="1200"/>
              <a:buFont typeface="Raleway"/>
              <a:buChar char="○"/>
              <a:defRPr sz="1200">
                <a:latin typeface="Raleway"/>
                <a:ea typeface="Raleway"/>
                <a:cs typeface="Raleway"/>
                <a:sym typeface="Raleway"/>
              </a:defRPr>
            </a:lvl5pPr>
            <a:lvl6pPr marL="2743200" lvl="5" indent="-304800">
              <a:lnSpc>
                <a:spcPct val="115000"/>
              </a:lnSpc>
              <a:spcBef>
                <a:spcPts val="1600"/>
              </a:spcBef>
              <a:spcAft>
                <a:spcPts val="0"/>
              </a:spcAft>
              <a:buSzPts val="1200"/>
              <a:buFont typeface="Raleway"/>
              <a:buChar char="■"/>
              <a:defRPr sz="1200">
                <a:latin typeface="Raleway"/>
                <a:ea typeface="Raleway"/>
                <a:cs typeface="Raleway"/>
                <a:sym typeface="Raleway"/>
              </a:defRPr>
            </a:lvl6pPr>
            <a:lvl7pPr marL="3200400" lvl="6" indent="-304800">
              <a:lnSpc>
                <a:spcPct val="115000"/>
              </a:lnSpc>
              <a:spcBef>
                <a:spcPts val="1600"/>
              </a:spcBef>
              <a:spcAft>
                <a:spcPts val="0"/>
              </a:spcAft>
              <a:buSzPts val="1200"/>
              <a:buFont typeface="Raleway"/>
              <a:buChar char="●"/>
              <a:defRPr sz="1200">
                <a:latin typeface="Raleway"/>
                <a:ea typeface="Raleway"/>
                <a:cs typeface="Raleway"/>
                <a:sym typeface="Raleway"/>
              </a:defRPr>
            </a:lvl7pPr>
            <a:lvl8pPr marL="3657600" lvl="7" indent="-304800">
              <a:lnSpc>
                <a:spcPct val="115000"/>
              </a:lnSpc>
              <a:spcBef>
                <a:spcPts val="1600"/>
              </a:spcBef>
              <a:spcAft>
                <a:spcPts val="0"/>
              </a:spcAft>
              <a:buSzPts val="1200"/>
              <a:buFont typeface="Raleway"/>
              <a:buChar char="○"/>
              <a:defRPr sz="1200">
                <a:latin typeface="Raleway"/>
                <a:ea typeface="Raleway"/>
                <a:cs typeface="Raleway"/>
                <a:sym typeface="Raleway"/>
              </a:defRPr>
            </a:lvl8pPr>
            <a:lvl9pPr marL="4114800" lvl="8" indent="-304800">
              <a:lnSpc>
                <a:spcPct val="115000"/>
              </a:lnSpc>
              <a:spcBef>
                <a:spcPts val="1600"/>
              </a:spcBef>
              <a:spcAft>
                <a:spcPts val="1600"/>
              </a:spcAft>
              <a:buSzPts val="1200"/>
              <a:buFont typeface="Raleway"/>
              <a:buChar char="■"/>
              <a:defRPr sz="1200">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61" r:id="rId6"/>
    <p:sldLayoutId id="214748366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ctrTitle"/>
          </p:nvPr>
        </p:nvSpPr>
        <p:spPr>
          <a:xfrm>
            <a:off x="2883300" y="1961550"/>
            <a:ext cx="3377400" cy="64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ASSIGNMENT II</a:t>
            </a:r>
            <a:endParaRPr dirty="0">
              <a:solidFill>
                <a:srgbClr val="FFFFFF"/>
              </a:solidFill>
            </a:endParaRPr>
          </a:p>
        </p:txBody>
      </p:sp>
      <p:cxnSp>
        <p:nvCxnSpPr>
          <p:cNvPr id="130" name="Google Shape;130;p21"/>
          <p:cNvCxnSpPr/>
          <p:nvPr/>
        </p:nvCxnSpPr>
        <p:spPr>
          <a:xfrm>
            <a:off x="3411150" y="1395788"/>
            <a:ext cx="2321700" cy="0"/>
          </a:xfrm>
          <a:prstGeom prst="straightConnector1">
            <a:avLst/>
          </a:prstGeom>
          <a:noFill/>
          <a:ln w="9525" cap="flat" cmpd="sng">
            <a:solidFill>
              <a:srgbClr val="FFFFFF"/>
            </a:solidFill>
            <a:prstDash val="dot"/>
            <a:round/>
            <a:headEnd type="none" w="med" len="med"/>
            <a:tailEnd type="none" w="med" len="med"/>
          </a:ln>
        </p:spPr>
      </p:cxnSp>
      <p:cxnSp>
        <p:nvCxnSpPr>
          <p:cNvPr id="131" name="Google Shape;131;p21"/>
          <p:cNvCxnSpPr/>
          <p:nvPr/>
        </p:nvCxnSpPr>
        <p:spPr>
          <a:xfrm>
            <a:off x="3411150" y="3003900"/>
            <a:ext cx="2321700" cy="0"/>
          </a:xfrm>
          <a:prstGeom prst="straightConnector1">
            <a:avLst/>
          </a:prstGeom>
          <a:noFill/>
          <a:ln w="9525" cap="flat" cmpd="sng">
            <a:solidFill>
              <a:srgbClr val="FFFFFF"/>
            </a:solidFill>
            <a:prstDash val="dot"/>
            <a:round/>
            <a:headEnd type="none" w="med" len="med"/>
            <a:tailEnd type="none" w="med" len="med"/>
          </a:ln>
        </p:spPr>
      </p:cxnSp>
      <p:sp>
        <p:nvSpPr>
          <p:cNvPr id="3" name="Subtitle 2">
            <a:extLst>
              <a:ext uri="{FF2B5EF4-FFF2-40B4-BE49-F238E27FC236}">
                <a16:creationId xmlns:a16="http://schemas.microsoft.com/office/drawing/2014/main" id="{D8217078-33CB-A742-8FA2-6A9FB86A7C4F}"/>
              </a:ext>
            </a:extLst>
          </p:cNvPr>
          <p:cNvSpPr>
            <a:spLocks noGrp="1"/>
          </p:cNvSpPr>
          <p:nvPr>
            <p:ph type="subTitle" idx="1"/>
          </p:nvPr>
        </p:nvSpPr>
        <p:spPr/>
        <p:txBody>
          <a:bodyPr/>
          <a:lstStyle/>
          <a:p>
            <a:r>
              <a:rPr lang="en-VN" dirty="0"/>
              <a:t>BANK TRANSACTION DATABASE</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err="1"/>
              <a:t>DebitCard</a:t>
            </a:r>
            <a:r>
              <a:rPr lang="en-US" sz="1400" b="1" dirty="0"/>
              <a:t> Relation</a:t>
            </a:r>
          </a:p>
        </p:txBody>
      </p:sp>
      <p:pic>
        <p:nvPicPr>
          <p:cNvPr id="3" name="Picture 2">
            <a:extLst>
              <a:ext uri="{FF2B5EF4-FFF2-40B4-BE49-F238E27FC236}">
                <a16:creationId xmlns:a16="http://schemas.microsoft.com/office/drawing/2014/main" id="{DDA381C0-5752-AD43-A107-524A45F07A3A}"/>
              </a:ext>
            </a:extLst>
          </p:cNvPr>
          <p:cNvPicPr>
            <a:picLocks noChangeAspect="1"/>
          </p:cNvPicPr>
          <p:nvPr/>
        </p:nvPicPr>
        <p:blipFill>
          <a:blip r:embed="rId3"/>
          <a:stretch>
            <a:fillRect/>
          </a:stretch>
        </p:blipFill>
        <p:spPr>
          <a:xfrm>
            <a:off x="765327" y="1048480"/>
            <a:ext cx="6267240" cy="1111213"/>
          </a:xfrm>
          <a:prstGeom prst="rect">
            <a:avLst/>
          </a:prstGeom>
        </p:spPr>
      </p:pic>
      <p:pic>
        <p:nvPicPr>
          <p:cNvPr id="6" name="Picture 5">
            <a:extLst>
              <a:ext uri="{FF2B5EF4-FFF2-40B4-BE49-F238E27FC236}">
                <a16:creationId xmlns:a16="http://schemas.microsoft.com/office/drawing/2014/main" id="{AE995203-55EC-B049-BC70-839E2C6FD56F}"/>
              </a:ext>
            </a:extLst>
          </p:cNvPr>
          <p:cNvPicPr>
            <a:picLocks noChangeAspect="1"/>
          </p:cNvPicPr>
          <p:nvPr/>
        </p:nvPicPr>
        <p:blipFill>
          <a:blip r:embed="rId4"/>
          <a:stretch>
            <a:fillRect/>
          </a:stretch>
        </p:blipFill>
        <p:spPr>
          <a:xfrm>
            <a:off x="765327" y="2571750"/>
            <a:ext cx="3840871" cy="1621701"/>
          </a:xfrm>
          <a:prstGeom prst="rect">
            <a:avLst/>
          </a:prstGeom>
        </p:spPr>
      </p:pic>
    </p:spTree>
    <p:extLst>
      <p:ext uri="{BB962C8B-B14F-4D97-AF65-F5344CB8AC3E}">
        <p14:creationId xmlns:p14="http://schemas.microsoft.com/office/powerpoint/2010/main" val="4000871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578026"/>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THE NORMAL FORM (NF) AND SOLUTIONS FOR IM-PROVING THE NF</a:t>
            </a: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rPr>
              <a:t>02</a:t>
            </a:r>
            <a:endParaRPr dirty="0">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extLst>
      <p:ext uri="{BB962C8B-B14F-4D97-AF65-F5344CB8AC3E}">
        <p14:creationId xmlns:p14="http://schemas.microsoft.com/office/powerpoint/2010/main" val="42261794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3950467"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C_ID → {</a:t>
            </a:r>
            <a:r>
              <a:rPr lang="en-US" sz="1400" dirty="0" err="1"/>
              <a:t>CName</a:t>
            </a:r>
            <a:r>
              <a:rPr lang="en-US" sz="1400" dirty="0"/>
              <a:t>, Age, Email, Phone, Address}</a:t>
            </a:r>
            <a:endParaRPr sz="1400" dirty="0"/>
          </a:p>
        </p:txBody>
      </p:sp>
      <p:pic>
        <p:nvPicPr>
          <p:cNvPr id="4" name="Picture 3">
            <a:extLst>
              <a:ext uri="{FF2B5EF4-FFF2-40B4-BE49-F238E27FC236}">
                <a16:creationId xmlns:a16="http://schemas.microsoft.com/office/drawing/2014/main" id="{1F1E7567-B04F-C548-AB7D-A748F46C3739}"/>
              </a:ext>
            </a:extLst>
          </p:cNvPr>
          <p:cNvPicPr>
            <a:picLocks noChangeAspect="1"/>
          </p:cNvPicPr>
          <p:nvPr/>
        </p:nvPicPr>
        <p:blipFill>
          <a:blip r:embed="rId3"/>
          <a:stretch>
            <a:fillRect/>
          </a:stretch>
        </p:blipFill>
        <p:spPr>
          <a:xfrm>
            <a:off x="1777305" y="1653130"/>
            <a:ext cx="1567989" cy="1837240"/>
          </a:xfrm>
          <a:prstGeom prst="rect">
            <a:avLst/>
          </a:prstGeom>
        </p:spPr>
      </p:pic>
    </p:spTree>
    <p:extLst>
      <p:ext uri="{BB962C8B-B14F-4D97-AF65-F5344CB8AC3E}">
        <p14:creationId xmlns:p14="http://schemas.microsoft.com/office/powerpoint/2010/main" val="22161643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S_ID → {</a:t>
            </a:r>
            <a:r>
              <a:rPr lang="en-US" sz="1400" dirty="0" err="1"/>
              <a:t>SName</a:t>
            </a:r>
            <a:r>
              <a:rPr lang="en-US" sz="1400" dirty="0"/>
              <a:t>, Age, Email, Phone, Address, StartDate, </a:t>
            </a:r>
            <a:r>
              <a:rPr lang="en-US" sz="1400" dirty="0" err="1"/>
              <a:t>WLoc</a:t>
            </a:r>
            <a:r>
              <a:rPr lang="en-US" sz="1400" dirty="0"/>
              <a:t>}</a:t>
            </a:r>
            <a:endParaRPr sz="1400" dirty="0"/>
          </a:p>
        </p:txBody>
      </p:sp>
      <p:pic>
        <p:nvPicPr>
          <p:cNvPr id="3" name="Picture 2">
            <a:extLst>
              <a:ext uri="{FF2B5EF4-FFF2-40B4-BE49-F238E27FC236}">
                <a16:creationId xmlns:a16="http://schemas.microsoft.com/office/drawing/2014/main" id="{1A79958B-AACA-444A-94CD-F4B6E00200ED}"/>
              </a:ext>
            </a:extLst>
          </p:cNvPr>
          <p:cNvPicPr>
            <a:picLocks noChangeAspect="1"/>
          </p:cNvPicPr>
          <p:nvPr/>
        </p:nvPicPr>
        <p:blipFill>
          <a:blip r:embed="rId3"/>
          <a:stretch>
            <a:fillRect/>
          </a:stretch>
        </p:blipFill>
        <p:spPr>
          <a:xfrm>
            <a:off x="1793516" y="1427597"/>
            <a:ext cx="1598075" cy="2461036"/>
          </a:xfrm>
          <a:prstGeom prst="rect">
            <a:avLst/>
          </a:prstGeom>
        </p:spPr>
      </p:pic>
    </p:spTree>
    <p:extLst>
      <p:ext uri="{BB962C8B-B14F-4D97-AF65-F5344CB8AC3E}">
        <p14:creationId xmlns:p14="http://schemas.microsoft.com/office/powerpoint/2010/main" val="10597207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err="1"/>
              <a:t>AccNum</a:t>
            </a:r>
            <a:r>
              <a:rPr lang="en-US" sz="1400" dirty="0"/>
              <a:t> → {</a:t>
            </a:r>
            <a:r>
              <a:rPr lang="en-US" sz="1400" dirty="0" err="1"/>
              <a:t>CreateDate</a:t>
            </a:r>
            <a:r>
              <a:rPr lang="en-US" sz="1400" dirty="0"/>
              <a:t>, </a:t>
            </a:r>
            <a:r>
              <a:rPr lang="en-US" sz="1400" dirty="0" err="1"/>
              <a:t>InterestRate</a:t>
            </a:r>
            <a:r>
              <a:rPr lang="en-US" sz="1400" dirty="0"/>
              <a:t>, Type, C_ID, Balance}</a:t>
            </a:r>
            <a:endParaRPr sz="1400" dirty="0"/>
          </a:p>
        </p:txBody>
      </p:sp>
      <p:pic>
        <p:nvPicPr>
          <p:cNvPr id="4" name="Picture 3">
            <a:extLst>
              <a:ext uri="{FF2B5EF4-FFF2-40B4-BE49-F238E27FC236}">
                <a16:creationId xmlns:a16="http://schemas.microsoft.com/office/drawing/2014/main" id="{2CFFFC80-FCCB-5D40-B934-BEC44E357340}"/>
              </a:ext>
            </a:extLst>
          </p:cNvPr>
          <p:cNvPicPr>
            <a:picLocks noChangeAspect="1"/>
          </p:cNvPicPr>
          <p:nvPr/>
        </p:nvPicPr>
        <p:blipFill>
          <a:blip r:embed="rId3"/>
          <a:stretch>
            <a:fillRect/>
          </a:stretch>
        </p:blipFill>
        <p:spPr>
          <a:xfrm>
            <a:off x="1762067" y="1421036"/>
            <a:ext cx="1687714" cy="2301428"/>
          </a:xfrm>
          <a:prstGeom prst="rect">
            <a:avLst/>
          </a:prstGeom>
        </p:spPr>
      </p:pic>
    </p:spTree>
    <p:extLst>
      <p:ext uri="{BB962C8B-B14F-4D97-AF65-F5344CB8AC3E}">
        <p14:creationId xmlns:p14="http://schemas.microsoft.com/office/powerpoint/2010/main" val="21653067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err="1"/>
              <a:t>CardNum</a:t>
            </a:r>
            <a:r>
              <a:rPr lang="en-US" sz="1400" dirty="0"/>
              <a:t> → {StartDate, </a:t>
            </a:r>
            <a:r>
              <a:rPr lang="en-US" sz="1400" dirty="0" err="1"/>
              <a:t>ExpDate</a:t>
            </a:r>
            <a:r>
              <a:rPr lang="en-US" sz="1400" dirty="0"/>
              <a:t>, </a:t>
            </a:r>
            <a:r>
              <a:rPr lang="en-US" sz="1400" dirty="0" err="1"/>
              <a:t>AccNum</a:t>
            </a:r>
            <a:r>
              <a:rPr lang="en-US" sz="1400" dirty="0"/>
              <a:t>, C_ID}</a:t>
            </a:r>
            <a:endParaRPr sz="1400" dirty="0"/>
          </a:p>
        </p:txBody>
      </p:sp>
      <p:pic>
        <p:nvPicPr>
          <p:cNvPr id="4" name="Picture 3">
            <a:extLst>
              <a:ext uri="{FF2B5EF4-FFF2-40B4-BE49-F238E27FC236}">
                <a16:creationId xmlns:a16="http://schemas.microsoft.com/office/drawing/2014/main" id="{39A645CC-F461-1846-A71E-6CBC4F8A0436}"/>
              </a:ext>
            </a:extLst>
          </p:cNvPr>
          <p:cNvPicPr>
            <a:picLocks noChangeAspect="1"/>
          </p:cNvPicPr>
          <p:nvPr/>
        </p:nvPicPr>
        <p:blipFill>
          <a:blip r:embed="rId3"/>
          <a:stretch>
            <a:fillRect/>
          </a:stretch>
        </p:blipFill>
        <p:spPr>
          <a:xfrm>
            <a:off x="1725813" y="1683906"/>
            <a:ext cx="1723968" cy="1775687"/>
          </a:xfrm>
          <a:prstGeom prst="rect">
            <a:avLst/>
          </a:prstGeom>
        </p:spPr>
      </p:pic>
    </p:spTree>
    <p:extLst>
      <p:ext uri="{BB962C8B-B14F-4D97-AF65-F5344CB8AC3E}">
        <p14:creationId xmlns:p14="http://schemas.microsoft.com/office/powerpoint/2010/main" val="10742845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err="1"/>
              <a:t>CardNum</a:t>
            </a:r>
            <a:r>
              <a:rPr lang="en-US" sz="1400" dirty="0"/>
              <a:t> →{</a:t>
            </a:r>
            <a:r>
              <a:rPr lang="en-US" sz="1400" dirty="0" err="1"/>
              <a:t>WithdrawnAmount</a:t>
            </a:r>
            <a:r>
              <a:rPr lang="en-US" sz="1400" dirty="0"/>
              <a:t>, </a:t>
            </a:r>
            <a:r>
              <a:rPr lang="en-US" sz="1400" dirty="0" err="1"/>
              <a:t>SecCode</a:t>
            </a:r>
            <a:r>
              <a:rPr lang="en-US" sz="1400" dirty="0"/>
              <a:t>, </a:t>
            </a:r>
            <a:r>
              <a:rPr lang="en-US" sz="1400" dirty="0" err="1"/>
              <a:t>InterestRate</a:t>
            </a:r>
            <a:r>
              <a:rPr lang="en-US" sz="1400" dirty="0"/>
              <a:t>}</a:t>
            </a:r>
            <a:endParaRPr sz="1400" dirty="0"/>
          </a:p>
        </p:txBody>
      </p:sp>
      <p:pic>
        <p:nvPicPr>
          <p:cNvPr id="3" name="Picture 2">
            <a:extLst>
              <a:ext uri="{FF2B5EF4-FFF2-40B4-BE49-F238E27FC236}">
                <a16:creationId xmlns:a16="http://schemas.microsoft.com/office/drawing/2014/main" id="{EFBF130D-9CCD-BD47-8E54-5B5BA320850F}"/>
              </a:ext>
            </a:extLst>
          </p:cNvPr>
          <p:cNvPicPr>
            <a:picLocks noChangeAspect="1"/>
          </p:cNvPicPr>
          <p:nvPr/>
        </p:nvPicPr>
        <p:blipFill>
          <a:blip r:embed="rId3"/>
          <a:stretch>
            <a:fillRect/>
          </a:stretch>
        </p:blipFill>
        <p:spPr>
          <a:xfrm>
            <a:off x="1545561" y="1889529"/>
            <a:ext cx="1904220" cy="1364441"/>
          </a:xfrm>
          <a:prstGeom prst="rect">
            <a:avLst/>
          </a:prstGeom>
        </p:spPr>
      </p:pic>
    </p:spTree>
    <p:extLst>
      <p:ext uri="{BB962C8B-B14F-4D97-AF65-F5344CB8AC3E}">
        <p14:creationId xmlns:p14="http://schemas.microsoft.com/office/powerpoint/2010/main" val="42510187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err="1"/>
              <a:t>CardNum</a:t>
            </a:r>
            <a:r>
              <a:rPr lang="en-US" sz="1400" dirty="0"/>
              <a:t> →{Balance, </a:t>
            </a:r>
            <a:r>
              <a:rPr lang="en-US" sz="1400" dirty="0" err="1"/>
              <a:t>PINCode</a:t>
            </a:r>
            <a:r>
              <a:rPr lang="en-US" sz="1400" dirty="0"/>
              <a:t>}</a:t>
            </a:r>
            <a:endParaRPr sz="1400" dirty="0"/>
          </a:p>
        </p:txBody>
      </p:sp>
      <p:pic>
        <p:nvPicPr>
          <p:cNvPr id="3" name="Picture 2">
            <a:extLst>
              <a:ext uri="{FF2B5EF4-FFF2-40B4-BE49-F238E27FC236}">
                <a16:creationId xmlns:a16="http://schemas.microsoft.com/office/drawing/2014/main" id="{1112B514-007C-E843-8B0B-FC979214C67E}"/>
              </a:ext>
            </a:extLst>
          </p:cNvPr>
          <p:cNvPicPr>
            <a:picLocks noChangeAspect="1"/>
          </p:cNvPicPr>
          <p:nvPr/>
        </p:nvPicPr>
        <p:blipFill>
          <a:blip r:embed="rId3"/>
          <a:stretch>
            <a:fillRect/>
          </a:stretch>
        </p:blipFill>
        <p:spPr>
          <a:xfrm>
            <a:off x="1353441" y="1917642"/>
            <a:ext cx="1846038" cy="1308216"/>
          </a:xfrm>
          <a:prstGeom prst="rect">
            <a:avLst/>
          </a:prstGeom>
        </p:spPr>
      </p:pic>
    </p:spTree>
    <p:extLst>
      <p:ext uri="{BB962C8B-B14F-4D97-AF65-F5344CB8AC3E}">
        <p14:creationId xmlns:p14="http://schemas.microsoft.com/office/powerpoint/2010/main" val="12966224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a:t>
            </a:r>
            <a:r>
              <a:rPr lang="en-US" sz="1400" dirty="0" err="1"/>
              <a:t>T_no</a:t>
            </a:r>
            <a:r>
              <a:rPr lang="en-US" sz="1400" dirty="0"/>
              <a:t>, </a:t>
            </a:r>
            <a:r>
              <a:rPr lang="en-US" sz="1400" dirty="0" err="1"/>
              <a:t>CardNum</a:t>
            </a:r>
            <a:r>
              <a:rPr lang="en-US" sz="1400" dirty="0"/>
              <a:t>} → {Money, </a:t>
            </a:r>
            <a:r>
              <a:rPr lang="en-US" sz="1400" dirty="0" err="1"/>
              <a:t>Dest</a:t>
            </a:r>
            <a:r>
              <a:rPr lang="en-US" sz="1400" dirty="0"/>
              <a:t>, </a:t>
            </a:r>
            <a:r>
              <a:rPr lang="en-US" sz="1400" dirty="0" err="1"/>
              <a:t>T_Date</a:t>
            </a:r>
            <a:r>
              <a:rPr lang="en-US" sz="1400" dirty="0"/>
              <a:t>, </a:t>
            </a:r>
            <a:r>
              <a:rPr lang="en-US" sz="1400" dirty="0" err="1"/>
              <a:t>PaymentMachine</a:t>
            </a:r>
            <a:r>
              <a:rPr lang="en-US" sz="1400" dirty="0"/>
              <a:t>, Tr-Type}</a:t>
            </a:r>
            <a:endParaRPr sz="1400" dirty="0"/>
          </a:p>
        </p:txBody>
      </p:sp>
      <p:pic>
        <p:nvPicPr>
          <p:cNvPr id="4" name="Picture 3">
            <a:extLst>
              <a:ext uri="{FF2B5EF4-FFF2-40B4-BE49-F238E27FC236}">
                <a16:creationId xmlns:a16="http://schemas.microsoft.com/office/drawing/2014/main" id="{BEEA8B16-FF86-7B4D-BB3A-8A3AEFA7630F}"/>
              </a:ext>
            </a:extLst>
          </p:cNvPr>
          <p:cNvPicPr>
            <a:picLocks noChangeAspect="1"/>
          </p:cNvPicPr>
          <p:nvPr/>
        </p:nvPicPr>
        <p:blipFill>
          <a:blip r:embed="rId3"/>
          <a:stretch>
            <a:fillRect/>
          </a:stretch>
        </p:blipFill>
        <p:spPr>
          <a:xfrm>
            <a:off x="1722581" y="1670050"/>
            <a:ext cx="1727200" cy="1803400"/>
          </a:xfrm>
          <a:prstGeom prst="rect">
            <a:avLst/>
          </a:prstGeom>
        </p:spPr>
      </p:pic>
    </p:spTree>
    <p:extLst>
      <p:ext uri="{BB962C8B-B14F-4D97-AF65-F5344CB8AC3E}">
        <p14:creationId xmlns:p14="http://schemas.microsoft.com/office/powerpoint/2010/main" val="23593789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a:t>
            </a:r>
            <a:r>
              <a:rPr lang="en-US" sz="1400" dirty="0" err="1"/>
              <a:t>T_no</a:t>
            </a:r>
            <a:r>
              <a:rPr lang="en-US" sz="1400" dirty="0"/>
              <a:t>, </a:t>
            </a:r>
            <a:r>
              <a:rPr lang="en-US" sz="1400" dirty="0" err="1"/>
              <a:t>CardNum</a:t>
            </a:r>
            <a:r>
              <a:rPr lang="en-US" sz="1400" dirty="0"/>
              <a:t>} →{Money, </a:t>
            </a:r>
            <a:r>
              <a:rPr lang="en-US" sz="1400" dirty="0" err="1"/>
              <a:t>Dest</a:t>
            </a:r>
            <a:r>
              <a:rPr lang="en-US" sz="1400" dirty="0"/>
              <a:t>, </a:t>
            </a:r>
            <a:r>
              <a:rPr lang="en-US" sz="1400" dirty="0" err="1"/>
              <a:t>T_Date</a:t>
            </a:r>
            <a:r>
              <a:rPr lang="en-US" sz="1400" dirty="0"/>
              <a:t>, App, </a:t>
            </a:r>
            <a:r>
              <a:rPr lang="en-US" sz="1400" dirty="0" err="1"/>
              <a:t>TrType</a:t>
            </a:r>
            <a:r>
              <a:rPr lang="en-US" sz="1400" dirty="0"/>
              <a:t>}</a:t>
            </a:r>
            <a:endParaRPr sz="1400" dirty="0"/>
          </a:p>
        </p:txBody>
      </p:sp>
      <p:pic>
        <p:nvPicPr>
          <p:cNvPr id="3" name="Picture 2">
            <a:extLst>
              <a:ext uri="{FF2B5EF4-FFF2-40B4-BE49-F238E27FC236}">
                <a16:creationId xmlns:a16="http://schemas.microsoft.com/office/drawing/2014/main" id="{EA35E421-0B17-874F-8A67-A5F382F6997C}"/>
              </a:ext>
            </a:extLst>
          </p:cNvPr>
          <p:cNvPicPr>
            <a:picLocks noChangeAspect="1"/>
          </p:cNvPicPr>
          <p:nvPr/>
        </p:nvPicPr>
        <p:blipFill>
          <a:blip r:embed="rId3"/>
          <a:stretch>
            <a:fillRect/>
          </a:stretch>
        </p:blipFill>
        <p:spPr>
          <a:xfrm>
            <a:off x="1769180" y="1578667"/>
            <a:ext cx="1680601" cy="1986165"/>
          </a:xfrm>
          <a:prstGeom prst="rect">
            <a:avLst/>
          </a:prstGeom>
        </p:spPr>
      </p:pic>
    </p:spTree>
    <p:extLst>
      <p:ext uri="{BB962C8B-B14F-4D97-AF65-F5344CB8AC3E}">
        <p14:creationId xmlns:p14="http://schemas.microsoft.com/office/powerpoint/2010/main" val="23988095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80" name="Google Shape;780;p40"/>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TEAM</a:t>
            </a:r>
            <a:endParaRPr/>
          </a:p>
        </p:txBody>
      </p:sp>
      <p:sp>
        <p:nvSpPr>
          <p:cNvPr id="781" name="Google Shape;781;p40"/>
          <p:cNvSpPr txBox="1">
            <a:spLocks noGrp="1"/>
          </p:cNvSpPr>
          <p:nvPr>
            <p:ph type="title" idx="4"/>
          </p:nvPr>
        </p:nvSpPr>
        <p:spPr>
          <a:xfrm>
            <a:off x="2786692" y="1323421"/>
            <a:ext cx="4428755" cy="3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lumMod val="50000"/>
                  </a:schemeClr>
                </a:solidFill>
              </a:rPr>
              <a:t>PHAN TUAN KHAI_1952780</a:t>
            </a:r>
            <a:endParaRPr sz="1800" dirty="0">
              <a:solidFill>
                <a:schemeClr val="accent1">
                  <a:lumMod val="50000"/>
                </a:schemeClr>
              </a:solidFill>
            </a:endParaRPr>
          </a:p>
        </p:txBody>
      </p:sp>
      <p:sp>
        <p:nvSpPr>
          <p:cNvPr id="25" name="Google Shape;781;p40">
            <a:extLst>
              <a:ext uri="{FF2B5EF4-FFF2-40B4-BE49-F238E27FC236}">
                <a16:creationId xmlns:a16="http://schemas.microsoft.com/office/drawing/2014/main" id="{685FFA61-4E5A-D344-864C-E169A7D2340F}"/>
              </a:ext>
            </a:extLst>
          </p:cNvPr>
          <p:cNvSpPr txBox="1">
            <a:spLocks/>
          </p:cNvSpPr>
          <p:nvPr/>
        </p:nvSpPr>
        <p:spPr>
          <a:xfrm>
            <a:off x="2786691" y="2174090"/>
            <a:ext cx="4428755" cy="31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900"/>
              <a:buFont typeface="Raleway Black"/>
              <a:buNone/>
              <a:defRPr sz="900" b="0" i="0" u="none" strike="noStrike" cap="none">
                <a:solidFill>
                  <a:srgbClr val="000000"/>
                </a:solidFill>
                <a:latin typeface="Raleway Black"/>
                <a:ea typeface="Raleway Black"/>
                <a:cs typeface="Raleway Black"/>
                <a:sym typeface="Raleway Black"/>
              </a:defRPr>
            </a:lvl1pPr>
            <a:lvl2pPr marR="0" lvl="1"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2pPr>
            <a:lvl3pPr marR="0" lvl="2"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3pPr>
            <a:lvl4pPr marR="0" lvl="3"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4pPr>
            <a:lvl5pPr marR="0" lvl="4"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5pPr>
            <a:lvl6pPr marR="0" lvl="5"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6pPr>
            <a:lvl7pPr marR="0" lvl="6"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7pPr>
            <a:lvl8pPr marR="0" lvl="7"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8pPr>
            <a:lvl9pPr marR="0" lvl="8"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9pPr>
          </a:lstStyle>
          <a:p>
            <a:r>
              <a:rPr lang="en-US" sz="1800" dirty="0">
                <a:solidFill>
                  <a:schemeClr val="accent1">
                    <a:lumMod val="50000"/>
                  </a:schemeClr>
                </a:solidFill>
              </a:rPr>
              <a:t>CAO HOANG KIET_2053165</a:t>
            </a:r>
          </a:p>
        </p:txBody>
      </p:sp>
      <p:sp>
        <p:nvSpPr>
          <p:cNvPr id="26" name="Google Shape;781;p40">
            <a:extLst>
              <a:ext uri="{FF2B5EF4-FFF2-40B4-BE49-F238E27FC236}">
                <a16:creationId xmlns:a16="http://schemas.microsoft.com/office/drawing/2014/main" id="{6585100E-497F-5E4B-ACAA-B835E25D3F23}"/>
              </a:ext>
            </a:extLst>
          </p:cNvPr>
          <p:cNvSpPr txBox="1">
            <a:spLocks/>
          </p:cNvSpPr>
          <p:nvPr/>
        </p:nvSpPr>
        <p:spPr>
          <a:xfrm>
            <a:off x="2786690" y="3024759"/>
            <a:ext cx="4428755" cy="31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900"/>
              <a:buFont typeface="Raleway Black"/>
              <a:buNone/>
              <a:defRPr sz="900" b="0" i="0" u="none" strike="noStrike" cap="none">
                <a:solidFill>
                  <a:srgbClr val="000000"/>
                </a:solidFill>
                <a:latin typeface="Raleway Black"/>
                <a:ea typeface="Raleway Black"/>
                <a:cs typeface="Raleway Black"/>
                <a:sym typeface="Raleway Black"/>
              </a:defRPr>
            </a:lvl1pPr>
            <a:lvl2pPr marR="0" lvl="1"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2pPr>
            <a:lvl3pPr marR="0" lvl="2"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3pPr>
            <a:lvl4pPr marR="0" lvl="3"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4pPr>
            <a:lvl5pPr marR="0" lvl="4"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5pPr>
            <a:lvl6pPr marR="0" lvl="5"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6pPr>
            <a:lvl7pPr marR="0" lvl="6"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7pPr>
            <a:lvl8pPr marR="0" lvl="7"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8pPr>
            <a:lvl9pPr marR="0" lvl="8"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9pPr>
          </a:lstStyle>
          <a:p>
            <a:r>
              <a:rPr lang="en-US" sz="1800" dirty="0">
                <a:solidFill>
                  <a:schemeClr val="accent1">
                    <a:lumMod val="50000"/>
                  </a:schemeClr>
                </a:solidFill>
              </a:rPr>
              <a:t>CAO TUAN KIET _ 2053166</a:t>
            </a:r>
          </a:p>
        </p:txBody>
      </p:sp>
    </p:spTree>
    <p:extLst>
      <p:ext uri="{BB962C8B-B14F-4D97-AF65-F5344CB8AC3E}">
        <p14:creationId xmlns:p14="http://schemas.microsoft.com/office/powerpoint/2010/main" val="291486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Dependencies</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4572000" y="2278354"/>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a:t>
            </a:r>
            <a:r>
              <a:rPr lang="en-US" sz="1400" dirty="0" err="1"/>
              <a:t>T_no</a:t>
            </a:r>
            <a:r>
              <a:rPr lang="en-US" sz="1400" dirty="0"/>
              <a:t>, </a:t>
            </a:r>
            <a:r>
              <a:rPr lang="en-US" sz="1400" dirty="0" err="1"/>
              <a:t>CardNum</a:t>
            </a:r>
            <a:r>
              <a:rPr lang="en-US" sz="1400" dirty="0"/>
              <a:t>} →{Money, </a:t>
            </a:r>
            <a:r>
              <a:rPr lang="en-US" sz="1400" dirty="0" err="1"/>
              <a:t>Dest</a:t>
            </a:r>
            <a:r>
              <a:rPr lang="en-US" sz="1400" dirty="0"/>
              <a:t>, </a:t>
            </a:r>
            <a:r>
              <a:rPr lang="en-US" sz="1400" dirty="0" err="1"/>
              <a:t>T_Date</a:t>
            </a:r>
            <a:r>
              <a:rPr lang="en-US" sz="1400" dirty="0"/>
              <a:t>, </a:t>
            </a:r>
            <a:r>
              <a:rPr lang="en-US" sz="1400" dirty="0" err="1"/>
              <a:t>T_Loc</a:t>
            </a:r>
            <a:r>
              <a:rPr lang="en-US" sz="1400" dirty="0"/>
              <a:t>, S_ID, Tr-Type}</a:t>
            </a:r>
            <a:endParaRPr sz="1400" dirty="0"/>
          </a:p>
        </p:txBody>
      </p:sp>
      <p:pic>
        <p:nvPicPr>
          <p:cNvPr id="3" name="Picture 2">
            <a:extLst>
              <a:ext uri="{FF2B5EF4-FFF2-40B4-BE49-F238E27FC236}">
                <a16:creationId xmlns:a16="http://schemas.microsoft.com/office/drawing/2014/main" id="{781E19F9-AA56-D945-AD4B-F29E6A00A982}"/>
              </a:ext>
            </a:extLst>
          </p:cNvPr>
          <p:cNvPicPr>
            <a:picLocks noChangeAspect="1"/>
          </p:cNvPicPr>
          <p:nvPr/>
        </p:nvPicPr>
        <p:blipFill>
          <a:blip r:embed="rId3"/>
          <a:stretch>
            <a:fillRect/>
          </a:stretch>
        </p:blipFill>
        <p:spPr>
          <a:xfrm>
            <a:off x="1709881" y="1644650"/>
            <a:ext cx="1739900" cy="1854200"/>
          </a:xfrm>
          <a:prstGeom prst="rect">
            <a:avLst/>
          </a:prstGeom>
        </p:spPr>
      </p:pic>
    </p:spTree>
    <p:extLst>
      <p:ext uri="{BB962C8B-B14F-4D97-AF65-F5344CB8AC3E}">
        <p14:creationId xmlns:p14="http://schemas.microsoft.com/office/powerpoint/2010/main" val="19548883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6" y="38012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Normal Form (NF)</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9762" y="915067"/>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Conclusion about NF of our database</a:t>
            </a:r>
            <a:endParaRPr sz="1400" dirty="0"/>
          </a:p>
        </p:txBody>
      </p:sp>
      <p:sp>
        <p:nvSpPr>
          <p:cNvPr id="6" name="Google Shape;188;p26">
            <a:extLst>
              <a:ext uri="{FF2B5EF4-FFF2-40B4-BE49-F238E27FC236}">
                <a16:creationId xmlns:a16="http://schemas.microsoft.com/office/drawing/2014/main" id="{5DDB7E2A-CC8C-E043-9008-8FF5FB43D06F}"/>
              </a:ext>
            </a:extLst>
          </p:cNvPr>
          <p:cNvSpPr txBox="1">
            <a:spLocks/>
          </p:cNvSpPr>
          <p:nvPr/>
        </p:nvSpPr>
        <p:spPr>
          <a:xfrm>
            <a:off x="765326" y="2571750"/>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First Normal Form (1NF)</a:t>
            </a:r>
          </a:p>
        </p:txBody>
      </p:sp>
      <p:sp>
        <p:nvSpPr>
          <p:cNvPr id="8" name="Google Shape;170;p24">
            <a:extLst>
              <a:ext uri="{FF2B5EF4-FFF2-40B4-BE49-F238E27FC236}">
                <a16:creationId xmlns:a16="http://schemas.microsoft.com/office/drawing/2014/main" id="{C0780400-60FD-DB43-AA6E-B8A6D386F066}"/>
              </a:ext>
            </a:extLst>
          </p:cNvPr>
          <p:cNvSpPr txBox="1">
            <a:spLocks/>
          </p:cNvSpPr>
          <p:nvPr/>
        </p:nvSpPr>
        <p:spPr>
          <a:xfrm>
            <a:off x="769762" y="2998011"/>
            <a:ext cx="6761569"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All of our relation have all attribute containing atomic value and there </a:t>
            </a:r>
            <a:r>
              <a:rPr lang="en-US" sz="1400" dirty="0" err="1"/>
              <a:t>isno</a:t>
            </a:r>
            <a:r>
              <a:rPr lang="en-US" sz="1400" dirty="0"/>
              <a:t> nested relation. Therefore, all of our database’s relations are in 1NF</a:t>
            </a:r>
          </a:p>
        </p:txBody>
      </p:sp>
    </p:spTree>
    <p:extLst>
      <p:ext uri="{BB962C8B-B14F-4D97-AF65-F5344CB8AC3E}">
        <p14:creationId xmlns:p14="http://schemas.microsoft.com/office/powerpoint/2010/main" val="16505307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6" y="38012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Normal Form (NF)</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9762" y="915067"/>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Conclusion about NF of our database</a:t>
            </a:r>
            <a:endParaRPr sz="1400" dirty="0"/>
          </a:p>
        </p:txBody>
      </p:sp>
      <p:sp>
        <p:nvSpPr>
          <p:cNvPr id="6" name="Google Shape;188;p26">
            <a:extLst>
              <a:ext uri="{FF2B5EF4-FFF2-40B4-BE49-F238E27FC236}">
                <a16:creationId xmlns:a16="http://schemas.microsoft.com/office/drawing/2014/main" id="{5DDB7E2A-CC8C-E043-9008-8FF5FB43D06F}"/>
              </a:ext>
            </a:extLst>
          </p:cNvPr>
          <p:cNvSpPr txBox="1">
            <a:spLocks/>
          </p:cNvSpPr>
          <p:nvPr/>
        </p:nvSpPr>
        <p:spPr>
          <a:xfrm>
            <a:off x="765326" y="2571750"/>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Second Normal Form (2NF)</a:t>
            </a:r>
          </a:p>
        </p:txBody>
      </p:sp>
      <p:sp>
        <p:nvSpPr>
          <p:cNvPr id="8" name="Google Shape;170;p24">
            <a:extLst>
              <a:ext uri="{FF2B5EF4-FFF2-40B4-BE49-F238E27FC236}">
                <a16:creationId xmlns:a16="http://schemas.microsoft.com/office/drawing/2014/main" id="{C0780400-60FD-DB43-AA6E-B8A6D386F066}"/>
              </a:ext>
            </a:extLst>
          </p:cNvPr>
          <p:cNvSpPr txBox="1">
            <a:spLocks/>
          </p:cNvSpPr>
          <p:nvPr/>
        </p:nvSpPr>
        <p:spPr>
          <a:xfrm>
            <a:off x="765326" y="3131014"/>
            <a:ext cx="7608912"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From all dependencies listed from our relations, non-prime attributes </a:t>
            </a:r>
            <a:r>
              <a:rPr lang="en-US" sz="1400" dirty="0" err="1"/>
              <a:t>arefully</a:t>
            </a:r>
            <a:r>
              <a:rPr lang="en-US" sz="1400" dirty="0"/>
              <a:t> functionally dependent on the primary keys of its relation. </a:t>
            </a:r>
            <a:r>
              <a:rPr lang="en-US" sz="1400" dirty="0" err="1"/>
              <a:t>Thereforewe</a:t>
            </a:r>
            <a:r>
              <a:rPr lang="en-US" sz="1400" dirty="0"/>
              <a:t> can conclude that our database’s relations are in 2NF</a:t>
            </a:r>
          </a:p>
        </p:txBody>
      </p:sp>
    </p:spTree>
    <p:extLst>
      <p:ext uri="{BB962C8B-B14F-4D97-AF65-F5344CB8AC3E}">
        <p14:creationId xmlns:p14="http://schemas.microsoft.com/office/powerpoint/2010/main" val="20357651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6" y="38012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Normal Form (NF)</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9762" y="915067"/>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Conclusion about NF of our database</a:t>
            </a:r>
            <a:endParaRPr sz="1400" dirty="0"/>
          </a:p>
        </p:txBody>
      </p:sp>
      <p:sp>
        <p:nvSpPr>
          <p:cNvPr id="6" name="Google Shape;188;p26">
            <a:extLst>
              <a:ext uri="{FF2B5EF4-FFF2-40B4-BE49-F238E27FC236}">
                <a16:creationId xmlns:a16="http://schemas.microsoft.com/office/drawing/2014/main" id="{5DDB7E2A-CC8C-E043-9008-8FF5FB43D06F}"/>
              </a:ext>
            </a:extLst>
          </p:cNvPr>
          <p:cNvSpPr txBox="1">
            <a:spLocks/>
          </p:cNvSpPr>
          <p:nvPr/>
        </p:nvSpPr>
        <p:spPr>
          <a:xfrm>
            <a:off x="765326" y="2571750"/>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Third Normal Form (2NF)</a:t>
            </a:r>
          </a:p>
        </p:txBody>
      </p:sp>
      <p:sp>
        <p:nvSpPr>
          <p:cNvPr id="8" name="Google Shape;170;p24">
            <a:extLst>
              <a:ext uri="{FF2B5EF4-FFF2-40B4-BE49-F238E27FC236}">
                <a16:creationId xmlns:a16="http://schemas.microsoft.com/office/drawing/2014/main" id="{C0780400-60FD-DB43-AA6E-B8A6D386F066}"/>
              </a:ext>
            </a:extLst>
          </p:cNvPr>
          <p:cNvSpPr txBox="1">
            <a:spLocks/>
          </p:cNvSpPr>
          <p:nvPr/>
        </p:nvSpPr>
        <p:spPr>
          <a:xfrm>
            <a:off x="765326" y="3131014"/>
            <a:ext cx="7608912"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Consider dependencies listed from our relations, all attribute are </a:t>
            </a:r>
            <a:r>
              <a:rPr lang="en-US" sz="1400" dirty="0" err="1"/>
              <a:t>dependenton</a:t>
            </a:r>
            <a:r>
              <a:rPr lang="en-US" sz="1400" dirty="0"/>
              <a:t> </a:t>
            </a:r>
            <a:r>
              <a:rPr lang="en-US" sz="1400" dirty="0" err="1"/>
              <a:t>superkey</a:t>
            </a:r>
            <a:r>
              <a:rPr lang="en-US" sz="1400" dirty="0"/>
              <a:t> of its relation. Therefore we can conclude that our </a:t>
            </a:r>
            <a:r>
              <a:rPr lang="en-US" sz="1400" dirty="0" err="1"/>
              <a:t>database’srelations</a:t>
            </a:r>
            <a:r>
              <a:rPr lang="en-US" sz="1400" dirty="0"/>
              <a:t> are in 3NF</a:t>
            </a:r>
          </a:p>
        </p:txBody>
      </p:sp>
    </p:spTree>
    <p:extLst>
      <p:ext uri="{BB962C8B-B14F-4D97-AF65-F5344CB8AC3E}">
        <p14:creationId xmlns:p14="http://schemas.microsoft.com/office/powerpoint/2010/main" val="12191016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6" y="38012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Normal Form (NF)</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9762" y="915067"/>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Conclusion about NF of our database</a:t>
            </a:r>
            <a:endParaRPr sz="1400" dirty="0"/>
          </a:p>
        </p:txBody>
      </p:sp>
      <p:sp>
        <p:nvSpPr>
          <p:cNvPr id="6" name="Google Shape;188;p26">
            <a:extLst>
              <a:ext uri="{FF2B5EF4-FFF2-40B4-BE49-F238E27FC236}">
                <a16:creationId xmlns:a16="http://schemas.microsoft.com/office/drawing/2014/main" id="{5DDB7E2A-CC8C-E043-9008-8FF5FB43D06F}"/>
              </a:ext>
            </a:extLst>
          </p:cNvPr>
          <p:cNvSpPr txBox="1">
            <a:spLocks/>
          </p:cNvSpPr>
          <p:nvPr/>
        </p:nvSpPr>
        <p:spPr>
          <a:xfrm>
            <a:off x="765326" y="2571750"/>
            <a:ext cx="3075154"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Boyce-Codd Normal Form (BCNF)</a:t>
            </a:r>
          </a:p>
        </p:txBody>
      </p:sp>
      <p:sp>
        <p:nvSpPr>
          <p:cNvPr id="8" name="Google Shape;170;p24">
            <a:extLst>
              <a:ext uri="{FF2B5EF4-FFF2-40B4-BE49-F238E27FC236}">
                <a16:creationId xmlns:a16="http://schemas.microsoft.com/office/drawing/2014/main" id="{C0780400-60FD-DB43-AA6E-B8A6D386F066}"/>
              </a:ext>
            </a:extLst>
          </p:cNvPr>
          <p:cNvSpPr txBox="1">
            <a:spLocks/>
          </p:cNvSpPr>
          <p:nvPr/>
        </p:nvSpPr>
        <p:spPr>
          <a:xfrm>
            <a:off x="765326" y="3131014"/>
            <a:ext cx="7608912"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Finally, among all dependencies, </a:t>
            </a:r>
            <a:r>
              <a:rPr lang="en-US" sz="1400" dirty="0" err="1"/>
              <a:t>superkey</a:t>
            </a:r>
            <a:r>
              <a:rPr lang="en-US" sz="1400" dirty="0"/>
              <a:t> is attributes that </a:t>
            </a:r>
            <a:r>
              <a:rPr lang="en-US" sz="1400" dirty="0" err="1"/>
              <a:t>determineother</a:t>
            </a:r>
            <a:r>
              <a:rPr lang="en-US" sz="1400" dirty="0"/>
              <a:t> attribute and the attributes that is dependent on </a:t>
            </a:r>
            <a:r>
              <a:rPr lang="en-US" sz="1400" dirty="0" err="1"/>
              <a:t>superkey</a:t>
            </a:r>
            <a:r>
              <a:rPr lang="en-US" sz="1400" dirty="0"/>
              <a:t> are </a:t>
            </a:r>
            <a:r>
              <a:rPr lang="en-US" sz="1400" dirty="0" err="1"/>
              <a:t>notprime</a:t>
            </a:r>
            <a:r>
              <a:rPr lang="en-US" sz="1400" dirty="0"/>
              <a:t> attribute, which satisfy the condition in definition of BCNF.</a:t>
            </a:r>
          </a:p>
        </p:txBody>
      </p:sp>
    </p:spTree>
    <p:extLst>
      <p:ext uri="{BB962C8B-B14F-4D97-AF65-F5344CB8AC3E}">
        <p14:creationId xmlns:p14="http://schemas.microsoft.com/office/powerpoint/2010/main" val="849065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THE NORMAL FORM (NF) AND SOLUTIONS FOR IM-PROVING THE NF</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6" y="131022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Normal Form (NF)</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9762" y="1845167"/>
            <a:ext cx="4039985"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Conclusion about NF of our database</a:t>
            </a:r>
            <a:endParaRPr sz="1400" dirty="0"/>
          </a:p>
        </p:txBody>
      </p:sp>
      <p:sp>
        <p:nvSpPr>
          <p:cNvPr id="8" name="Google Shape;170;p24">
            <a:extLst>
              <a:ext uri="{FF2B5EF4-FFF2-40B4-BE49-F238E27FC236}">
                <a16:creationId xmlns:a16="http://schemas.microsoft.com/office/drawing/2014/main" id="{C0780400-60FD-DB43-AA6E-B8A6D386F066}"/>
              </a:ext>
            </a:extLst>
          </p:cNvPr>
          <p:cNvSpPr txBox="1">
            <a:spLocks/>
          </p:cNvSpPr>
          <p:nvPr/>
        </p:nvSpPr>
        <p:spPr>
          <a:xfrm>
            <a:off x="767544" y="2647950"/>
            <a:ext cx="7608912"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Our database’s relation satisfy Boyce-Codd Normal Form. We did </a:t>
            </a:r>
            <a:r>
              <a:rPr lang="en-US" sz="1400" dirty="0" err="1"/>
              <a:t>notmodify</a:t>
            </a:r>
            <a:r>
              <a:rPr lang="en-US" sz="1400" dirty="0"/>
              <a:t> the original relational </a:t>
            </a:r>
            <a:r>
              <a:rPr lang="en-US" sz="1400" dirty="0" err="1"/>
              <a:t>databse</a:t>
            </a:r>
            <a:r>
              <a:rPr lang="en-US" sz="1400" dirty="0"/>
              <a:t>. Therefore, we can conclude that </a:t>
            </a:r>
            <a:r>
              <a:rPr lang="en-US" sz="1400" dirty="0" err="1"/>
              <a:t>weminimized</a:t>
            </a:r>
            <a:r>
              <a:rPr lang="en-US" sz="1400" dirty="0"/>
              <a:t> redundancy and the insertion, deletion, and update anomalies </a:t>
            </a:r>
            <a:r>
              <a:rPr lang="en-US" sz="1400" dirty="0" err="1"/>
              <a:t>ofour</a:t>
            </a:r>
            <a:r>
              <a:rPr lang="en-US" sz="1400" dirty="0"/>
              <a:t> database.</a:t>
            </a:r>
          </a:p>
        </p:txBody>
      </p:sp>
    </p:spTree>
    <p:extLst>
      <p:ext uri="{BB962C8B-B14F-4D97-AF65-F5344CB8AC3E}">
        <p14:creationId xmlns:p14="http://schemas.microsoft.com/office/powerpoint/2010/main" val="37841955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578026"/>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DATABASE SECURITY AND SOLUTION</a:t>
            </a: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rPr>
              <a:t>03</a:t>
            </a:r>
            <a:endParaRPr dirty="0">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extLst>
      <p:ext uri="{BB962C8B-B14F-4D97-AF65-F5344CB8AC3E}">
        <p14:creationId xmlns:p14="http://schemas.microsoft.com/office/powerpoint/2010/main" val="17958732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Create Account</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180148"/>
            <a:ext cx="510124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Firstly, we create 3 accounts, namelyA1, A2, A3.</a:t>
            </a:r>
            <a:endParaRPr sz="1400" dirty="0"/>
          </a:p>
        </p:txBody>
      </p:sp>
      <p:pic>
        <p:nvPicPr>
          <p:cNvPr id="3" name="Picture 2">
            <a:extLst>
              <a:ext uri="{FF2B5EF4-FFF2-40B4-BE49-F238E27FC236}">
                <a16:creationId xmlns:a16="http://schemas.microsoft.com/office/drawing/2014/main" id="{11B98482-4550-E844-8AC7-05BC371D27CF}"/>
              </a:ext>
            </a:extLst>
          </p:cNvPr>
          <p:cNvPicPr>
            <a:picLocks noChangeAspect="1"/>
          </p:cNvPicPr>
          <p:nvPr/>
        </p:nvPicPr>
        <p:blipFill>
          <a:blip r:embed="rId3"/>
          <a:stretch>
            <a:fillRect/>
          </a:stretch>
        </p:blipFill>
        <p:spPr>
          <a:xfrm>
            <a:off x="767544" y="1898586"/>
            <a:ext cx="7128424" cy="586791"/>
          </a:xfrm>
          <a:prstGeom prst="rect">
            <a:avLst/>
          </a:prstGeom>
        </p:spPr>
      </p:pic>
    </p:spTree>
    <p:extLst>
      <p:ext uri="{BB962C8B-B14F-4D97-AF65-F5344CB8AC3E}">
        <p14:creationId xmlns:p14="http://schemas.microsoft.com/office/powerpoint/2010/main" val="3734124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Grant privilege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180148"/>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And we wants to grant A1 the privilege to insert and delete tuples in both of relations </a:t>
            </a:r>
            <a:r>
              <a:rPr lang="en-US" sz="1400" dirty="0" err="1"/>
              <a:t>BankStaff</a:t>
            </a:r>
            <a:r>
              <a:rPr lang="en-US" sz="1400" dirty="0"/>
              <a:t> and Customer, but we does not want A1 to be able to propagate these privileges to additional accounts, so we use the following codes</a:t>
            </a:r>
            <a:endParaRPr sz="1400" dirty="0"/>
          </a:p>
        </p:txBody>
      </p:sp>
      <p:pic>
        <p:nvPicPr>
          <p:cNvPr id="4" name="Picture 3">
            <a:extLst>
              <a:ext uri="{FF2B5EF4-FFF2-40B4-BE49-F238E27FC236}">
                <a16:creationId xmlns:a16="http://schemas.microsoft.com/office/drawing/2014/main" id="{8A720D8E-FF28-F046-B013-11A0074636F1}"/>
              </a:ext>
            </a:extLst>
          </p:cNvPr>
          <p:cNvPicPr>
            <a:picLocks noChangeAspect="1"/>
          </p:cNvPicPr>
          <p:nvPr/>
        </p:nvPicPr>
        <p:blipFill>
          <a:blip r:embed="rId3"/>
          <a:stretch>
            <a:fillRect/>
          </a:stretch>
        </p:blipFill>
        <p:spPr>
          <a:xfrm>
            <a:off x="767544" y="2632657"/>
            <a:ext cx="7353991" cy="1070053"/>
          </a:xfrm>
          <a:prstGeom prst="rect">
            <a:avLst/>
          </a:prstGeom>
        </p:spPr>
      </p:pic>
    </p:spTree>
    <p:extLst>
      <p:ext uri="{BB962C8B-B14F-4D97-AF65-F5344CB8AC3E}">
        <p14:creationId xmlns:p14="http://schemas.microsoft.com/office/powerpoint/2010/main" val="410135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Grant privilege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180148"/>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Suppose that we wants to allowA2to retrieve information from either of the two tables and also to be able to propagate the SELECT privilege to other accounts so we use the following codes</a:t>
            </a:r>
            <a:endParaRPr sz="1400" dirty="0"/>
          </a:p>
        </p:txBody>
      </p:sp>
      <p:pic>
        <p:nvPicPr>
          <p:cNvPr id="3" name="Picture 2">
            <a:extLst>
              <a:ext uri="{FF2B5EF4-FFF2-40B4-BE49-F238E27FC236}">
                <a16:creationId xmlns:a16="http://schemas.microsoft.com/office/drawing/2014/main" id="{183B8671-0F2D-9B4A-ADB3-69A73515B3F7}"/>
              </a:ext>
            </a:extLst>
          </p:cNvPr>
          <p:cNvPicPr>
            <a:picLocks noChangeAspect="1"/>
          </p:cNvPicPr>
          <p:nvPr/>
        </p:nvPicPr>
        <p:blipFill>
          <a:blip r:embed="rId3"/>
          <a:stretch>
            <a:fillRect/>
          </a:stretch>
        </p:blipFill>
        <p:spPr>
          <a:xfrm>
            <a:off x="767544" y="2422898"/>
            <a:ext cx="7178940" cy="1051822"/>
          </a:xfrm>
          <a:prstGeom prst="rect">
            <a:avLst/>
          </a:prstGeom>
        </p:spPr>
      </p:pic>
    </p:spTree>
    <p:extLst>
      <p:ext uri="{BB962C8B-B14F-4D97-AF65-F5344CB8AC3E}">
        <p14:creationId xmlns:p14="http://schemas.microsoft.com/office/powerpoint/2010/main" val="15497483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subTitle" idx="1"/>
          </p:nvPr>
        </p:nvSpPr>
        <p:spPr>
          <a:xfrm>
            <a:off x="962139" y="1716185"/>
            <a:ext cx="2880600" cy="319800"/>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US" sz="1100" dirty="0"/>
              <a:t>Insert initial data to the database and show the result.</a:t>
            </a:r>
            <a:endParaRPr sz="1100" dirty="0"/>
          </a:p>
        </p:txBody>
      </p:sp>
      <p:sp>
        <p:nvSpPr>
          <p:cNvPr id="144" name="Google Shape;144;p23"/>
          <p:cNvSpPr txBox="1">
            <a:spLocks noGrp="1"/>
          </p:cNvSpPr>
          <p:nvPr>
            <p:ph type="title"/>
          </p:nvPr>
        </p:nvSpPr>
        <p:spPr>
          <a:xfrm>
            <a:off x="798962" y="1254523"/>
            <a:ext cx="3214800" cy="319800"/>
          </a:xfrm>
          <a:prstGeom prst="rect">
            <a:avLst/>
          </a:prstGeom>
        </p:spPr>
        <p:txBody>
          <a:bodyPr spcFirstLastPara="1" wrap="square" lIns="91425" tIns="91425" rIns="91425" bIns="91425" anchor="ctr" anchorCtr="0">
            <a:noAutofit/>
          </a:bodyPr>
          <a:lstStyle/>
          <a:p>
            <a:pPr lvl="0"/>
            <a:r>
              <a:rPr lang="en-US" sz="1200" dirty="0"/>
              <a:t>COMPLETE IMPLEMENTATION OF THE DATABASE TO DBMS</a:t>
            </a:r>
          </a:p>
        </p:txBody>
      </p:sp>
      <p:sp>
        <p:nvSpPr>
          <p:cNvPr id="145" name="Google Shape;145;p23"/>
          <p:cNvSpPr txBox="1">
            <a:spLocks noGrp="1"/>
          </p:cNvSpPr>
          <p:nvPr>
            <p:ph type="title" idx="2"/>
          </p:nvPr>
        </p:nvSpPr>
        <p:spPr>
          <a:xfrm>
            <a:off x="1980188" y="896738"/>
            <a:ext cx="852151"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01</a:t>
            </a:r>
            <a:endParaRPr sz="2400" dirty="0"/>
          </a:p>
        </p:txBody>
      </p:sp>
      <p:sp>
        <p:nvSpPr>
          <p:cNvPr id="146" name="Google Shape;146;p23"/>
          <p:cNvSpPr txBox="1">
            <a:spLocks noGrp="1"/>
          </p:cNvSpPr>
          <p:nvPr>
            <p:ph type="title" idx="3"/>
          </p:nvPr>
        </p:nvSpPr>
        <p:spPr>
          <a:xfrm rot="-5400000">
            <a:off x="-1703750" y="2548403"/>
            <a:ext cx="4302300" cy="20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147" name="Google Shape;147;p23"/>
          <p:cNvSpPr txBox="1">
            <a:spLocks noGrp="1"/>
          </p:cNvSpPr>
          <p:nvPr>
            <p:ph type="subTitle" idx="4"/>
          </p:nvPr>
        </p:nvSpPr>
        <p:spPr>
          <a:xfrm>
            <a:off x="981299" y="3493622"/>
            <a:ext cx="2880600" cy="319800"/>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US" sz="1100" dirty="0">
                <a:solidFill>
                  <a:schemeClr val="dk1"/>
                </a:solidFill>
              </a:rPr>
              <a:t>Analyze dependency and Normal Form of our database</a:t>
            </a:r>
            <a:endParaRPr sz="1100" dirty="0"/>
          </a:p>
        </p:txBody>
      </p:sp>
      <p:sp>
        <p:nvSpPr>
          <p:cNvPr id="148" name="Google Shape;148;p23"/>
          <p:cNvSpPr txBox="1">
            <a:spLocks noGrp="1"/>
          </p:cNvSpPr>
          <p:nvPr>
            <p:ph type="title" idx="5"/>
          </p:nvPr>
        </p:nvSpPr>
        <p:spPr>
          <a:xfrm>
            <a:off x="742005" y="3034562"/>
            <a:ext cx="3359187" cy="319800"/>
          </a:xfrm>
          <a:prstGeom prst="rect">
            <a:avLst/>
          </a:prstGeom>
        </p:spPr>
        <p:txBody>
          <a:bodyPr spcFirstLastPara="1" wrap="square" lIns="91425" tIns="91425" rIns="91425" bIns="91425" anchor="ctr" anchorCtr="0">
            <a:noAutofit/>
          </a:bodyPr>
          <a:lstStyle/>
          <a:p>
            <a:pPr lvl="0"/>
            <a:r>
              <a:rPr lang="en-US" sz="1200" dirty="0"/>
              <a:t>THE NORMAL FORM (NF) AND SOLUTIONS FOR IMPROVING THE NF</a:t>
            </a:r>
          </a:p>
        </p:txBody>
      </p:sp>
      <p:sp>
        <p:nvSpPr>
          <p:cNvPr id="149" name="Google Shape;149;p23"/>
          <p:cNvSpPr txBox="1">
            <a:spLocks noGrp="1"/>
          </p:cNvSpPr>
          <p:nvPr>
            <p:ph type="title" idx="6"/>
          </p:nvPr>
        </p:nvSpPr>
        <p:spPr>
          <a:xfrm>
            <a:off x="2015909" y="2613881"/>
            <a:ext cx="773059"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02</a:t>
            </a:r>
            <a:endParaRPr sz="2400" dirty="0"/>
          </a:p>
        </p:txBody>
      </p:sp>
      <p:sp>
        <p:nvSpPr>
          <p:cNvPr id="153" name="Google Shape;153;p23"/>
          <p:cNvSpPr txBox="1">
            <a:spLocks noGrp="1"/>
          </p:cNvSpPr>
          <p:nvPr>
            <p:ph type="subTitle" idx="13"/>
          </p:nvPr>
        </p:nvSpPr>
        <p:spPr>
          <a:xfrm>
            <a:off x="5919200" y="1765220"/>
            <a:ext cx="2880600" cy="31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100" dirty="0">
                <a:solidFill>
                  <a:schemeClr val="dk1"/>
                </a:solidFill>
              </a:rPr>
              <a:t>Query, Trigger, Stored Procedure and Indexing</a:t>
            </a:r>
            <a:endParaRPr sz="1100" dirty="0"/>
          </a:p>
        </p:txBody>
      </p:sp>
      <p:sp>
        <p:nvSpPr>
          <p:cNvPr id="154" name="Google Shape;154;p23"/>
          <p:cNvSpPr txBox="1">
            <a:spLocks noGrp="1"/>
          </p:cNvSpPr>
          <p:nvPr>
            <p:ph type="title" idx="14"/>
          </p:nvPr>
        </p:nvSpPr>
        <p:spPr>
          <a:xfrm>
            <a:off x="5752100" y="1235530"/>
            <a:ext cx="3214800" cy="319800"/>
          </a:xfrm>
          <a:prstGeom prst="rect">
            <a:avLst/>
          </a:prstGeom>
        </p:spPr>
        <p:txBody>
          <a:bodyPr spcFirstLastPara="1" wrap="square" lIns="91425" tIns="91425" rIns="91425" bIns="91425" anchor="ctr" anchorCtr="0">
            <a:noAutofit/>
          </a:bodyPr>
          <a:lstStyle/>
          <a:p>
            <a:pPr lvl="0"/>
            <a:r>
              <a:rPr lang="en-US" sz="1200" dirty="0"/>
              <a:t>TUNING AND MANIPULATING BANK_TRANSACTIONDATABASE</a:t>
            </a:r>
          </a:p>
        </p:txBody>
      </p:sp>
      <p:sp>
        <p:nvSpPr>
          <p:cNvPr id="155" name="Google Shape;155;p23"/>
          <p:cNvSpPr txBox="1">
            <a:spLocks noGrp="1"/>
          </p:cNvSpPr>
          <p:nvPr>
            <p:ph type="title" idx="15"/>
          </p:nvPr>
        </p:nvSpPr>
        <p:spPr>
          <a:xfrm>
            <a:off x="6970761" y="860323"/>
            <a:ext cx="777479"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04</a:t>
            </a:r>
            <a:endParaRPr sz="2400" dirty="0"/>
          </a:p>
        </p:txBody>
      </p:sp>
      <p:sp>
        <p:nvSpPr>
          <p:cNvPr id="156" name="Google Shape;156;p23"/>
          <p:cNvSpPr txBox="1">
            <a:spLocks noGrp="1"/>
          </p:cNvSpPr>
          <p:nvPr>
            <p:ph type="subTitle" idx="16"/>
          </p:nvPr>
        </p:nvSpPr>
        <p:spPr>
          <a:xfrm>
            <a:off x="5921559" y="3516073"/>
            <a:ext cx="2880600" cy="31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100" dirty="0"/>
              <a:t>Provide UI for user to work with DBMS</a:t>
            </a:r>
            <a:endParaRPr sz="1100" dirty="0"/>
          </a:p>
        </p:txBody>
      </p:sp>
      <p:sp>
        <p:nvSpPr>
          <p:cNvPr id="157" name="Google Shape;157;p23"/>
          <p:cNvSpPr txBox="1">
            <a:spLocks noGrp="1"/>
          </p:cNvSpPr>
          <p:nvPr>
            <p:ph type="title" idx="17"/>
          </p:nvPr>
        </p:nvSpPr>
        <p:spPr>
          <a:xfrm>
            <a:off x="5636068" y="3034562"/>
            <a:ext cx="3507932" cy="319800"/>
          </a:xfrm>
          <a:prstGeom prst="rect">
            <a:avLst/>
          </a:prstGeom>
        </p:spPr>
        <p:txBody>
          <a:bodyPr spcFirstLastPara="1" wrap="square" lIns="91425" tIns="91425" rIns="91425" bIns="91425" anchor="ctr" anchorCtr="0">
            <a:noAutofit/>
          </a:bodyPr>
          <a:lstStyle/>
          <a:p>
            <a:pPr lvl="0"/>
            <a:r>
              <a:rPr lang="en-US" sz="1200" dirty="0"/>
              <a:t>AN APPLICATION ON TOP OF THE DESIGNED DB SYSTEM </a:t>
            </a:r>
          </a:p>
        </p:txBody>
      </p:sp>
      <p:sp>
        <p:nvSpPr>
          <p:cNvPr id="158" name="Google Shape;158;p23"/>
          <p:cNvSpPr txBox="1">
            <a:spLocks noGrp="1"/>
          </p:cNvSpPr>
          <p:nvPr>
            <p:ph type="title" idx="18"/>
          </p:nvPr>
        </p:nvSpPr>
        <p:spPr>
          <a:xfrm>
            <a:off x="7003505" y="2682726"/>
            <a:ext cx="773058"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05</a:t>
            </a:r>
            <a:endParaRPr sz="2400" dirty="0"/>
          </a:p>
        </p:txBody>
      </p:sp>
      <p:sp>
        <p:nvSpPr>
          <p:cNvPr id="38" name="Google Shape;147;p23">
            <a:extLst>
              <a:ext uri="{FF2B5EF4-FFF2-40B4-BE49-F238E27FC236}">
                <a16:creationId xmlns:a16="http://schemas.microsoft.com/office/drawing/2014/main" id="{7E0BBC72-9591-F04C-B055-698C9054BF77}"/>
              </a:ext>
            </a:extLst>
          </p:cNvPr>
          <p:cNvSpPr txBox="1">
            <a:spLocks/>
          </p:cNvSpPr>
          <p:nvPr/>
        </p:nvSpPr>
        <p:spPr>
          <a:xfrm>
            <a:off x="3439187" y="2485232"/>
            <a:ext cx="2880600" cy="31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rgbClr val="000000"/>
              </a:buClr>
              <a:buSzPts val="1200"/>
              <a:buFont typeface="Raleway"/>
              <a:buNone/>
              <a:defRPr sz="800" b="0" i="0" u="none" strike="noStrike" cap="none">
                <a:solidFill>
                  <a:srgbClr val="000000"/>
                </a:solidFill>
                <a:latin typeface="Raleway"/>
                <a:ea typeface="Raleway"/>
                <a:cs typeface="Raleway"/>
                <a:sym typeface="Raleway"/>
              </a:defRPr>
            </a:lvl1pPr>
            <a:lvl2pPr marL="914400" marR="0" lvl="1"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2pPr>
            <a:lvl3pPr marL="1371600" marR="0" lvl="2"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3pPr>
            <a:lvl4pPr marL="1828800" marR="0" lvl="3"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4pPr>
            <a:lvl5pPr marL="2286000" marR="0" lvl="4"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5pPr>
            <a:lvl6pPr marL="2743200" marR="0" lvl="5"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6pPr>
            <a:lvl7pPr marL="3200400" marR="0" lvl="6"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7pPr>
            <a:lvl8pPr marL="3657600" marR="0" lvl="7" indent="-304800" algn="ctr"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8pPr>
            <a:lvl9pPr marL="4114800" marR="0" lvl="8" indent="-304800" algn="ctr" rtl="0">
              <a:lnSpc>
                <a:spcPct val="115000"/>
              </a:lnSpc>
              <a:spcBef>
                <a:spcPts val="1600"/>
              </a:spcBef>
              <a:spcAft>
                <a:spcPts val="1600"/>
              </a:spcAft>
              <a:buClr>
                <a:srgbClr val="000000"/>
              </a:buClr>
              <a:buSzPts val="1200"/>
              <a:buFont typeface="Raleway"/>
              <a:buNone/>
              <a:defRPr sz="1200" b="0" i="0" u="none" strike="noStrike" cap="none">
                <a:solidFill>
                  <a:srgbClr val="000000"/>
                </a:solidFill>
                <a:latin typeface="Raleway"/>
                <a:ea typeface="Raleway"/>
                <a:cs typeface="Raleway"/>
                <a:sym typeface="Raleway"/>
              </a:defRPr>
            </a:lvl9pPr>
          </a:lstStyle>
          <a:p>
            <a:pPr marL="0" indent="0">
              <a:spcAft>
                <a:spcPts val="1600"/>
              </a:spcAft>
              <a:buClr>
                <a:schemeClr val="dk1"/>
              </a:buClr>
              <a:buSzPts val="1100"/>
            </a:pPr>
            <a:r>
              <a:rPr lang="en-US" sz="1100" dirty="0">
                <a:solidFill>
                  <a:schemeClr val="dk1"/>
                </a:solidFill>
              </a:rPr>
              <a:t>About grant privilege to user</a:t>
            </a:r>
            <a:endParaRPr lang="en-US" sz="1100" dirty="0"/>
          </a:p>
        </p:txBody>
      </p:sp>
      <p:sp>
        <p:nvSpPr>
          <p:cNvPr id="39" name="Google Shape;148;p23">
            <a:extLst>
              <a:ext uri="{FF2B5EF4-FFF2-40B4-BE49-F238E27FC236}">
                <a16:creationId xmlns:a16="http://schemas.microsoft.com/office/drawing/2014/main" id="{7F456D18-92A8-FD43-99A6-98EC4B695EBC}"/>
              </a:ext>
            </a:extLst>
          </p:cNvPr>
          <p:cNvSpPr txBox="1">
            <a:spLocks/>
          </p:cNvSpPr>
          <p:nvPr/>
        </p:nvSpPr>
        <p:spPr>
          <a:xfrm>
            <a:off x="3185835" y="2134264"/>
            <a:ext cx="3359187" cy="31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900"/>
              <a:buFont typeface="Raleway Black"/>
              <a:buNone/>
              <a:defRPr sz="900" b="0" i="0" u="none" strike="noStrike" cap="none">
                <a:solidFill>
                  <a:srgbClr val="000000"/>
                </a:solidFill>
                <a:latin typeface="Raleway Black"/>
                <a:ea typeface="Raleway Black"/>
                <a:cs typeface="Raleway Black"/>
                <a:sym typeface="Raleway Black"/>
              </a:defRPr>
            </a:lvl1pPr>
            <a:lvl2pPr marR="0" lvl="1"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2pPr>
            <a:lvl3pPr marR="0" lvl="2"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3pPr>
            <a:lvl4pPr marR="0" lvl="3"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4pPr>
            <a:lvl5pPr marR="0" lvl="4"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5pPr>
            <a:lvl6pPr marR="0" lvl="5"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6pPr>
            <a:lvl7pPr marR="0" lvl="6"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7pPr>
            <a:lvl8pPr marR="0" lvl="7"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8pPr>
            <a:lvl9pPr marR="0" lvl="8" algn="ctr" rtl="0">
              <a:lnSpc>
                <a:spcPct val="100000"/>
              </a:lnSpc>
              <a:spcBef>
                <a:spcPts val="0"/>
              </a:spcBef>
              <a:spcAft>
                <a:spcPts val="0"/>
              </a:spcAft>
              <a:buClr>
                <a:srgbClr val="000000"/>
              </a:buClr>
              <a:buSzPts val="1200"/>
              <a:buFont typeface="Raleway Black"/>
              <a:buNone/>
              <a:defRPr sz="1200" b="0" i="0" u="none" strike="noStrike" cap="none">
                <a:solidFill>
                  <a:srgbClr val="000000"/>
                </a:solidFill>
                <a:latin typeface="Raleway Black"/>
                <a:ea typeface="Raleway Black"/>
                <a:cs typeface="Raleway Black"/>
                <a:sym typeface="Raleway Black"/>
              </a:defRPr>
            </a:lvl9pPr>
          </a:lstStyle>
          <a:p>
            <a:r>
              <a:rPr lang="en-US" sz="1200" dirty="0"/>
              <a:t>DATABASE SECURITY AND SOLUTION</a:t>
            </a:r>
          </a:p>
        </p:txBody>
      </p:sp>
      <p:sp>
        <p:nvSpPr>
          <p:cNvPr id="40" name="Google Shape;149;p23">
            <a:extLst>
              <a:ext uri="{FF2B5EF4-FFF2-40B4-BE49-F238E27FC236}">
                <a16:creationId xmlns:a16="http://schemas.microsoft.com/office/drawing/2014/main" id="{C597129E-659C-244C-BEEA-2747B11EAF86}"/>
              </a:ext>
            </a:extLst>
          </p:cNvPr>
          <p:cNvSpPr txBox="1">
            <a:spLocks/>
          </p:cNvSpPr>
          <p:nvPr/>
        </p:nvSpPr>
        <p:spPr>
          <a:xfrm>
            <a:off x="4459739" y="1713583"/>
            <a:ext cx="773059"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ADCDC"/>
              </a:buClr>
              <a:buSzPts val="1400"/>
              <a:buFont typeface="Raleway Black"/>
              <a:buNone/>
              <a:defRPr sz="1400" b="0" i="0" u="none" strike="noStrike" cap="none">
                <a:solidFill>
                  <a:srgbClr val="CADCDC"/>
                </a:solidFill>
                <a:latin typeface="Raleway Black"/>
                <a:ea typeface="Raleway Black"/>
                <a:cs typeface="Raleway Black"/>
                <a:sym typeface="Raleway Black"/>
              </a:defRPr>
            </a:lvl1pPr>
            <a:lvl2pPr marR="0" lvl="1"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2pPr>
            <a:lvl3pPr marR="0" lvl="2"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3pPr>
            <a:lvl4pPr marR="0" lvl="3"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4pPr>
            <a:lvl5pPr marR="0" lvl="4"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5pPr>
            <a:lvl6pPr marR="0" lvl="5"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6pPr>
            <a:lvl7pPr marR="0" lvl="6"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7pPr>
            <a:lvl8pPr marR="0" lvl="7"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8pPr>
            <a:lvl9pPr marR="0" lvl="8" algn="ctr" rtl="0">
              <a:lnSpc>
                <a:spcPct val="100000"/>
              </a:lnSpc>
              <a:spcBef>
                <a:spcPts val="0"/>
              </a:spcBef>
              <a:spcAft>
                <a:spcPts val="0"/>
              </a:spcAft>
              <a:buClr>
                <a:srgbClr val="CADCDC"/>
              </a:buClr>
              <a:buSzPts val="12000"/>
              <a:buFont typeface="Raleway Black"/>
              <a:buNone/>
              <a:defRPr sz="12000" b="0" i="0" u="none" strike="noStrike" cap="none">
                <a:solidFill>
                  <a:srgbClr val="CADCDC"/>
                </a:solidFill>
                <a:latin typeface="Raleway Black"/>
                <a:ea typeface="Raleway Black"/>
                <a:cs typeface="Raleway Black"/>
                <a:sym typeface="Raleway Black"/>
              </a:defRPr>
            </a:lvl9pPr>
          </a:lstStyle>
          <a:p>
            <a:r>
              <a:rPr lang="en" sz="2400" dirty="0"/>
              <a:t>03</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Grant privilege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180148"/>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User A2 can grant the SELECT privilege on the Customer and </a:t>
            </a:r>
            <a:r>
              <a:rPr lang="en-US" sz="1400" dirty="0" err="1"/>
              <a:t>BankStaff</a:t>
            </a:r>
            <a:r>
              <a:rPr lang="en-US" sz="1400" dirty="0"/>
              <a:t> relations  to A3 by issuing:</a:t>
            </a:r>
            <a:endParaRPr sz="1400" dirty="0"/>
          </a:p>
        </p:txBody>
      </p:sp>
      <p:pic>
        <p:nvPicPr>
          <p:cNvPr id="4" name="Picture 3">
            <a:extLst>
              <a:ext uri="{FF2B5EF4-FFF2-40B4-BE49-F238E27FC236}">
                <a16:creationId xmlns:a16="http://schemas.microsoft.com/office/drawing/2014/main" id="{8721369B-C798-7E49-ACF1-6E05004C3CCF}"/>
              </a:ext>
            </a:extLst>
          </p:cNvPr>
          <p:cNvPicPr>
            <a:picLocks noChangeAspect="1"/>
          </p:cNvPicPr>
          <p:nvPr/>
        </p:nvPicPr>
        <p:blipFill>
          <a:blip r:embed="rId3"/>
          <a:stretch>
            <a:fillRect/>
          </a:stretch>
        </p:blipFill>
        <p:spPr>
          <a:xfrm>
            <a:off x="767544" y="2498142"/>
            <a:ext cx="7353992" cy="1083308"/>
          </a:xfrm>
          <a:prstGeom prst="rect">
            <a:avLst/>
          </a:prstGeom>
        </p:spPr>
      </p:pic>
    </p:spTree>
    <p:extLst>
      <p:ext uri="{BB962C8B-B14F-4D97-AF65-F5344CB8AC3E}">
        <p14:creationId xmlns:p14="http://schemas.microsoft.com/office/powerpoint/2010/main" val="20056525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Grant privilege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180148"/>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To check all privileges of userA3, we conduct the following codes:</a:t>
            </a:r>
            <a:endParaRPr sz="1400" dirty="0"/>
          </a:p>
        </p:txBody>
      </p:sp>
      <p:pic>
        <p:nvPicPr>
          <p:cNvPr id="3" name="Picture 2">
            <a:extLst>
              <a:ext uri="{FF2B5EF4-FFF2-40B4-BE49-F238E27FC236}">
                <a16:creationId xmlns:a16="http://schemas.microsoft.com/office/drawing/2014/main" id="{44E67A05-ECD9-5A4E-ABDD-571823DFC6D6}"/>
              </a:ext>
            </a:extLst>
          </p:cNvPr>
          <p:cNvPicPr>
            <a:picLocks noChangeAspect="1"/>
          </p:cNvPicPr>
          <p:nvPr/>
        </p:nvPicPr>
        <p:blipFill>
          <a:blip r:embed="rId3"/>
          <a:stretch>
            <a:fillRect/>
          </a:stretch>
        </p:blipFill>
        <p:spPr>
          <a:xfrm>
            <a:off x="767544" y="1863173"/>
            <a:ext cx="6655721" cy="778558"/>
          </a:xfrm>
          <a:prstGeom prst="rect">
            <a:avLst/>
          </a:prstGeom>
        </p:spPr>
      </p:pic>
      <p:pic>
        <p:nvPicPr>
          <p:cNvPr id="6" name="Picture 5">
            <a:extLst>
              <a:ext uri="{FF2B5EF4-FFF2-40B4-BE49-F238E27FC236}">
                <a16:creationId xmlns:a16="http://schemas.microsoft.com/office/drawing/2014/main" id="{882A24A8-CC7B-D145-8773-A65F7E40599C}"/>
              </a:ext>
            </a:extLst>
          </p:cNvPr>
          <p:cNvPicPr>
            <a:picLocks noChangeAspect="1"/>
          </p:cNvPicPr>
          <p:nvPr/>
        </p:nvPicPr>
        <p:blipFill>
          <a:blip r:embed="rId4"/>
          <a:stretch>
            <a:fillRect/>
          </a:stretch>
        </p:blipFill>
        <p:spPr>
          <a:xfrm>
            <a:off x="767544" y="3016135"/>
            <a:ext cx="5867400" cy="723900"/>
          </a:xfrm>
          <a:prstGeom prst="rect">
            <a:avLst/>
          </a:prstGeom>
        </p:spPr>
      </p:pic>
    </p:spTree>
    <p:extLst>
      <p:ext uri="{BB962C8B-B14F-4D97-AF65-F5344CB8AC3E}">
        <p14:creationId xmlns:p14="http://schemas.microsoft.com/office/powerpoint/2010/main" val="3172256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DATABASE SECURITY AND SOLUTION</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Revoke privilege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516730"/>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Now to revoke SELECT privilege of user A2 on Customer’s table, we can issue:</a:t>
            </a:r>
            <a:endParaRPr sz="1400" dirty="0"/>
          </a:p>
        </p:txBody>
      </p:sp>
      <p:pic>
        <p:nvPicPr>
          <p:cNvPr id="4" name="Picture 3">
            <a:extLst>
              <a:ext uri="{FF2B5EF4-FFF2-40B4-BE49-F238E27FC236}">
                <a16:creationId xmlns:a16="http://schemas.microsoft.com/office/drawing/2014/main" id="{C313C646-B39E-B94D-B366-9D1F3AB9D0DC}"/>
              </a:ext>
            </a:extLst>
          </p:cNvPr>
          <p:cNvPicPr>
            <a:picLocks noChangeAspect="1"/>
          </p:cNvPicPr>
          <p:nvPr/>
        </p:nvPicPr>
        <p:blipFill>
          <a:blip r:embed="rId3"/>
          <a:stretch>
            <a:fillRect/>
          </a:stretch>
        </p:blipFill>
        <p:spPr>
          <a:xfrm>
            <a:off x="767544" y="2571750"/>
            <a:ext cx="7159336" cy="877070"/>
          </a:xfrm>
          <a:prstGeom prst="rect">
            <a:avLst/>
          </a:prstGeom>
        </p:spPr>
      </p:pic>
    </p:spTree>
    <p:extLst>
      <p:ext uri="{BB962C8B-B14F-4D97-AF65-F5344CB8AC3E}">
        <p14:creationId xmlns:p14="http://schemas.microsoft.com/office/powerpoint/2010/main" val="35727489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578026"/>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TUNING AND MANIPULATING BANK_TRANSACTION DATABASE</a:t>
            </a: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rPr>
              <a:t>04</a:t>
            </a:r>
            <a:endParaRPr dirty="0">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extLst>
      <p:ext uri="{BB962C8B-B14F-4D97-AF65-F5344CB8AC3E}">
        <p14:creationId xmlns:p14="http://schemas.microsoft.com/office/powerpoint/2010/main" val="1854573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information (</a:t>
            </a:r>
            <a:r>
              <a:rPr lang="en-US" sz="1400" dirty="0" err="1"/>
              <a:t>T_No</a:t>
            </a:r>
            <a:r>
              <a:rPr lang="en-US" sz="1400" dirty="0"/>
              <a:t>, </a:t>
            </a:r>
            <a:r>
              <a:rPr lang="en-US" sz="1400" dirty="0" err="1"/>
              <a:t>T_Date</a:t>
            </a:r>
            <a:r>
              <a:rPr lang="en-US" sz="1400" dirty="0"/>
              <a:t>, Money, </a:t>
            </a:r>
            <a:r>
              <a:rPr lang="en-US" sz="1400" dirty="0" err="1"/>
              <a:t>AccNum</a:t>
            </a:r>
            <a:r>
              <a:rPr lang="en-US" sz="1400" dirty="0"/>
              <a:t>, </a:t>
            </a:r>
            <a:r>
              <a:rPr lang="en-US" sz="1400" dirty="0" err="1"/>
              <a:t>TrType</a:t>
            </a:r>
            <a:r>
              <a:rPr lang="en-US" sz="1400" dirty="0"/>
              <a:t>) </a:t>
            </a:r>
            <a:r>
              <a:rPr lang="en-US" sz="1400" dirty="0" err="1"/>
              <a:t>aboutthe</a:t>
            </a:r>
            <a:r>
              <a:rPr lang="en-US" sz="1400" dirty="0"/>
              <a:t> 10 most recent online transaction of Customer whose ID is 100000</a:t>
            </a:r>
            <a:endParaRPr sz="1400" dirty="0"/>
          </a:p>
        </p:txBody>
      </p:sp>
      <p:pic>
        <p:nvPicPr>
          <p:cNvPr id="3" name="Picture 2">
            <a:extLst>
              <a:ext uri="{FF2B5EF4-FFF2-40B4-BE49-F238E27FC236}">
                <a16:creationId xmlns:a16="http://schemas.microsoft.com/office/drawing/2014/main" id="{C64F60CB-89E0-3141-BBEC-9E8725EAE99E}"/>
              </a:ext>
            </a:extLst>
          </p:cNvPr>
          <p:cNvPicPr>
            <a:picLocks noChangeAspect="1"/>
          </p:cNvPicPr>
          <p:nvPr/>
        </p:nvPicPr>
        <p:blipFill>
          <a:blip r:embed="rId3"/>
          <a:stretch>
            <a:fillRect/>
          </a:stretch>
        </p:blipFill>
        <p:spPr>
          <a:xfrm>
            <a:off x="767544" y="1797722"/>
            <a:ext cx="6820939" cy="2767076"/>
          </a:xfrm>
          <a:prstGeom prst="rect">
            <a:avLst/>
          </a:prstGeom>
        </p:spPr>
      </p:pic>
    </p:spTree>
    <p:extLst>
      <p:ext uri="{BB962C8B-B14F-4D97-AF65-F5344CB8AC3E}">
        <p14:creationId xmlns:p14="http://schemas.microsoft.com/office/powerpoint/2010/main" val="7345215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information (</a:t>
            </a:r>
            <a:r>
              <a:rPr lang="en-US" sz="1400" dirty="0" err="1"/>
              <a:t>T_No</a:t>
            </a:r>
            <a:r>
              <a:rPr lang="en-US" sz="1400" dirty="0"/>
              <a:t>, </a:t>
            </a:r>
            <a:r>
              <a:rPr lang="en-US" sz="1400" dirty="0" err="1"/>
              <a:t>T_Date</a:t>
            </a:r>
            <a:r>
              <a:rPr lang="en-US" sz="1400" dirty="0"/>
              <a:t>, Money, </a:t>
            </a:r>
            <a:r>
              <a:rPr lang="en-US" sz="1400" dirty="0" err="1"/>
              <a:t>AccNum</a:t>
            </a:r>
            <a:r>
              <a:rPr lang="en-US" sz="1400" dirty="0"/>
              <a:t>, </a:t>
            </a:r>
            <a:r>
              <a:rPr lang="en-US" sz="1400" dirty="0" err="1"/>
              <a:t>TrType</a:t>
            </a:r>
            <a:r>
              <a:rPr lang="en-US" sz="1400" dirty="0"/>
              <a:t>) </a:t>
            </a:r>
            <a:r>
              <a:rPr lang="en-US" sz="1400" dirty="0" err="1"/>
              <a:t>aboutthe</a:t>
            </a:r>
            <a:r>
              <a:rPr lang="en-US" sz="1400" dirty="0"/>
              <a:t> 10 most recent online transaction of Customer whose ID is 100000</a:t>
            </a:r>
            <a:endParaRPr sz="1400" dirty="0"/>
          </a:p>
        </p:txBody>
      </p:sp>
      <p:pic>
        <p:nvPicPr>
          <p:cNvPr id="3" name="Picture 2">
            <a:extLst>
              <a:ext uri="{FF2B5EF4-FFF2-40B4-BE49-F238E27FC236}">
                <a16:creationId xmlns:a16="http://schemas.microsoft.com/office/drawing/2014/main" id="{C64F60CB-89E0-3141-BBEC-9E8725EAE99E}"/>
              </a:ext>
            </a:extLst>
          </p:cNvPr>
          <p:cNvPicPr>
            <a:picLocks noChangeAspect="1"/>
          </p:cNvPicPr>
          <p:nvPr/>
        </p:nvPicPr>
        <p:blipFill>
          <a:blip r:embed="rId3"/>
          <a:stretch>
            <a:fillRect/>
          </a:stretch>
        </p:blipFill>
        <p:spPr>
          <a:xfrm>
            <a:off x="767544" y="1797722"/>
            <a:ext cx="6820939" cy="2767076"/>
          </a:xfrm>
          <a:prstGeom prst="rect">
            <a:avLst/>
          </a:prstGeom>
        </p:spPr>
      </p:pic>
      <p:pic>
        <p:nvPicPr>
          <p:cNvPr id="4" name="Picture 3">
            <a:extLst>
              <a:ext uri="{FF2B5EF4-FFF2-40B4-BE49-F238E27FC236}">
                <a16:creationId xmlns:a16="http://schemas.microsoft.com/office/drawing/2014/main" id="{3A414D4C-EA0D-924C-9120-49A7B4E2CE09}"/>
              </a:ext>
            </a:extLst>
          </p:cNvPr>
          <p:cNvPicPr>
            <a:picLocks noChangeAspect="1"/>
          </p:cNvPicPr>
          <p:nvPr/>
        </p:nvPicPr>
        <p:blipFill>
          <a:blip r:embed="rId4"/>
          <a:stretch>
            <a:fillRect/>
          </a:stretch>
        </p:blipFill>
        <p:spPr>
          <a:xfrm>
            <a:off x="767544" y="2690312"/>
            <a:ext cx="7420712" cy="936457"/>
          </a:xfrm>
          <a:prstGeom prst="rect">
            <a:avLst/>
          </a:prstGeom>
          <a:ln>
            <a:solidFill>
              <a:schemeClr val="accent1">
                <a:lumMod val="75000"/>
              </a:schemeClr>
            </a:solidFill>
          </a:ln>
        </p:spPr>
      </p:pic>
    </p:spTree>
    <p:extLst>
      <p:ext uri="{BB962C8B-B14F-4D97-AF65-F5344CB8AC3E}">
        <p14:creationId xmlns:p14="http://schemas.microsoft.com/office/powerpoint/2010/main" val="19671693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the online transaction history of all customer and classify </a:t>
            </a:r>
            <a:r>
              <a:rPr lang="en-US" sz="1400" dirty="0" err="1"/>
              <a:t>theiramount</a:t>
            </a:r>
            <a:r>
              <a:rPr lang="en-US" sz="1400" dirty="0"/>
              <a:t> of money involve into deposit or transfer column base on the trans-action type.</a:t>
            </a:r>
            <a:endParaRPr sz="1400" dirty="0"/>
          </a:p>
        </p:txBody>
      </p:sp>
      <p:pic>
        <p:nvPicPr>
          <p:cNvPr id="5" name="Picture 4">
            <a:extLst>
              <a:ext uri="{FF2B5EF4-FFF2-40B4-BE49-F238E27FC236}">
                <a16:creationId xmlns:a16="http://schemas.microsoft.com/office/drawing/2014/main" id="{7B58FC9B-C24B-CC49-8986-B54C9BD89DCB}"/>
              </a:ext>
            </a:extLst>
          </p:cNvPr>
          <p:cNvPicPr>
            <a:picLocks noChangeAspect="1"/>
          </p:cNvPicPr>
          <p:nvPr/>
        </p:nvPicPr>
        <p:blipFill>
          <a:blip r:embed="rId3"/>
          <a:stretch>
            <a:fillRect/>
          </a:stretch>
        </p:blipFill>
        <p:spPr>
          <a:xfrm>
            <a:off x="767544" y="2105094"/>
            <a:ext cx="6700173" cy="2125375"/>
          </a:xfrm>
          <a:prstGeom prst="rect">
            <a:avLst/>
          </a:prstGeom>
        </p:spPr>
      </p:pic>
    </p:spTree>
    <p:extLst>
      <p:ext uri="{BB962C8B-B14F-4D97-AF65-F5344CB8AC3E}">
        <p14:creationId xmlns:p14="http://schemas.microsoft.com/office/powerpoint/2010/main" val="15309681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the online transaction history of all customer and classify </a:t>
            </a:r>
            <a:r>
              <a:rPr lang="en-US" sz="1400" dirty="0" err="1"/>
              <a:t>theiramount</a:t>
            </a:r>
            <a:r>
              <a:rPr lang="en-US" sz="1400" dirty="0"/>
              <a:t> of money involve into deposit or transfer column base on the trans-action type.</a:t>
            </a:r>
            <a:endParaRPr sz="1400" dirty="0"/>
          </a:p>
        </p:txBody>
      </p:sp>
      <p:pic>
        <p:nvPicPr>
          <p:cNvPr id="5" name="Picture 4">
            <a:extLst>
              <a:ext uri="{FF2B5EF4-FFF2-40B4-BE49-F238E27FC236}">
                <a16:creationId xmlns:a16="http://schemas.microsoft.com/office/drawing/2014/main" id="{7B58FC9B-C24B-CC49-8986-B54C9BD89DCB}"/>
              </a:ext>
            </a:extLst>
          </p:cNvPr>
          <p:cNvPicPr>
            <a:picLocks noChangeAspect="1"/>
          </p:cNvPicPr>
          <p:nvPr/>
        </p:nvPicPr>
        <p:blipFill>
          <a:blip r:embed="rId3"/>
          <a:stretch>
            <a:fillRect/>
          </a:stretch>
        </p:blipFill>
        <p:spPr>
          <a:xfrm>
            <a:off x="767544" y="2105094"/>
            <a:ext cx="6700173" cy="2125375"/>
          </a:xfrm>
          <a:prstGeom prst="rect">
            <a:avLst/>
          </a:prstGeom>
        </p:spPr>
      </p:pic>
      <p:pic>
        <p:nvPicPr>
          <p:cNvPr id="3" name="Picture 2">
            <a:extLst>
              <a:ext uri="{FF2B5EF4-FFF2-40B4-BE49-F238E27FC236}">
                <a16:creationId xmlns:a16="http://schemas.microsoft.com/office/drawing/2014/main" id="{C179DBC1-EF2F-3F4E-8323-0F0D9A8C92A6}"/>
              </a:ext>
            </a:extLst>
          </p:cNvPr>
          <p:cNvPicPr>
            <a:picLocks noChangeAspect="1"/>
          </p:cNvPicPr>
          <p:nvPr/>
        </p:nvPicPr>
        <p:blipFill>
          <a:blip r:embed="rId4"/>
          <a:stretch>
            <a:fillRect/>
          </a:stretch>
        </p:blipFill>
        <p:spPr>
          <a:xfrm>
            <a:off x="927775" y="2013120"/>
            <a:ext cx="6379710" cy="2309322"/>
          </a:xfrm>
          <a:prstGeom prst="rect">
            <a:avLst/>
          </a:prstGeom>
        </p:spPr>
      </p:pic>
    </p:spTree>
    <p:extLst>
      <p:ext uri="{BB962C8B-B14F-4D97-AF65-F5344CB8AC3E}">
        <p14:creationId xmlns:p14="http://schemas.microsoft.com/office/powerpoint/2010/main" val="15980103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name of bank staffs who are responsible for accounts having </a:t>
            </a:r>
            <a:r>
              <a:rPr lang="en-US" sz="1400" dirty="0" err="1"/>
              <a:t>CreateDate</a:t>
            </a:r>
            <a:r>
              <a:rPr lang="en-US" sz="1400" dirty="0"/>
              <a:t> &lt;= 2011-08-01.</a:t>
            </a:r>
            <a:endParaRPr sz="1400" dirty="0"/>
          </a:p>
        </p:txBody>
      </p:sp>
      <p:pic>
        <p:nvPicPr>
          <p:cNvPr id="4" name="Picture 3">
            <a:extLst>
              <a:ext uri="{FF2B5EF4-FFF2-40B4-BE49-F238E27FC236}">
                <a16:creationId xmlns:a16="http://schemas.microsoft.com/office/drawing/2014/main" id="{82F648D7-CBD2-CB49-9231-35C8A4B8609B}"/>
              </a:ext>
            </a:extLst>
          </p:cNvPr>
          <p:cNvPicPr>
            <a:picLocks noChangeAspect="1"/>
          </p:cNvPicPr>
          <p:nvPr/>
        </p:nvPicPr>
        <p:blipFill>
          <a:blip r:embed="rId3"/>
          <a:stretch>
            <a:fillRect/>
          </a:stretch>
        </p:blipFill>
        <p:spPr>
          <a:xfrm>
            <a:off x="767544" y="1978429"/>
            <a:ext cx="7329793" cy="2116569"/>
          </a:xfrm>
          <a:prstGeom prst="rect">
            <a:avLst/>
          </a:prstGeom>
        </p:spPr>
      </p:pic>
    </p:spTree>
    <p:extLst>
      <p:ext uri="{BB962C8B-B14F-4D97-AF65-F5344CB8AC3E}">
        <p14:creationId xmlns:p14="http://schemas.microsoft.com/office/powerpoint/2010/main" val="6537711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Retrieve data from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Find name of bank staffs who are responsible for accounts having </a:t>
            </a:r>
            <a:r>
              <a:rPr lang="en-US" sz="1400" dirty="0" err="1"/>
              <a:t>CreateDate</a:t>
            </a:r>
            <a:r>
              <a:rPr lang="en-US" sz="1400" dirty="0"/>
              <a:t> &lt;= 2011-08-01.</a:t>
            </a:r>
            <a:endParaRPr sz="1400" dirty="0"/>
          </a:p>
        </p:txBody>
      </p:sp>
      <p:pic>
        <p:nvPicPr>
          <p:cNvPr id="4" name="Picture 3">
            <a:extLst>
              <a:ext uri="{FF2B5EF4-FFF2-40B4-BE49-F238E27FC236}">
                <a16:creationId xmlns:a16="http://schemas.microsoft.com/office/drawing/2014/main" id="{82F648D7-CBD2-CB49-9231-35C8A4B8609B}"/>
              </a:ext>
            </a:extLst>
          </p:cNvPr>
          <p:cNvPicPr>
            <a:picLocks noChangeAspect="1"/>
          </p:cNvPicPr>
          <p:nvPr/>
        </p:nvPicPr>
        <p:blipFill>
          <a:blip r:embed="rId3"/>
          <a:stretch>
            <a:fillRect/>
          </a:stretch>
        </p:blipFill>
        <p:spPr>
          <a:xfrm>
            <a:off x="767544" y="1978429"/>
            <a:ext cx="7329793" cy="2116569"/>
          </a:xfrm>
          <a:prstGeom prst="rect">
            <a:avLst/>
          </a:prstGeom>
        </p:spPr>
      </p:pic>
      <p:pic>
        <p:nvPicPr>
          <p:cNvPr id="3" name="Picture 2">
            <a:extLst>
              <a:ext uri="{FF2B5EF4-FFF2-40B4-BE49-F238E27FC236}">
                <a16:creationId xmlns:a16="http://schemas.microsoft.com/office/drawing/2014/main" id="{64810ACD-B323-734E-9ECF-BE033E7E7DD3}"/>
              </a:ext>
            </a:extLst>
          </p:cNvPr>
          <p:cNvPicPr>
            <a:picLocks noChangeAspect="1"/>
          </p:cNvPicPr>
          <p:nvPr/>
        </p:nvPicPr>
        <p:blipFill>
          <a:blip r:embed="rId4"/>
          <a:stretch>
            <a:fillRect/>
          </a:stretch>
        </p:blipFill>
        <p:spPr>
          <a:xfrm>
            <a:off x="928024" y="2571750"/>
            <a:ext cx="6273800" cy="990600"/>
          </a:xfrm>
          <a:prstGeom prst="rect">
            <a:avLst/>
          </a:prstGeom>
        </p:spPr>
      </p:pic>
    </p:spTree>
    <p:extLst>
      <p:ext uri="{BB962C8B-B14F-4D97-AF65-F5344CB8AC3E}">
        <p14:creationId xmlns:p14="http://schemas.microsoft.com/office/powerpoint/2010/main" val="39589553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426200"/>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COMPLETE IMPLEMENTATION OF THE DATABASE TO DBMS</a:t>
            </a:r>
            <a:endParaRPr dirty="0">
              <a:solidFill>
                <a:srgbClr val="FFFFFF"/>
              </a:solidFill>
            </a:endParaRP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01</a:t>
            </a:r>
            <a:endParaRPr>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4128652"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1"/>
            <a:ext cx="7353991" cy="1254123"/>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Our flow is to check if the account have enough money to transfer before transaction (We do not check if the transaction is deposit). After insertion, we will change the balance of the Bank Account and its relating Debit Cards to make sure that the Balance is up-to-date and consistence</a:t>
            </a:r>
            <a:endParaRPr sz="1400" dirty="0"/>
          </a:p>
        </p:txBody>
      </p:sp>
    </p:spTree>
    <p:extLst>
      <p:ext uri="{BB962C8B-B14F-4D97-AF65-F5344CB8AC3E}">
        <p14:creationId xmlns:p14="http://schemas.microsoft.com/office/powerpoint/2010/main" val="19076623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4128652"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for Online Transaction to make sure that they have enough money to transfer money</a:t>
            </a:r>
            <a:endParaRPr sz="1400" dirty="0"/>
          </a:p>
        </p:txBody>
      </p:sp>
      <p:pic>
        <p:nvPicPr>
          <p:cNvPr id="5" name="Picture 4">
            <a:extLst>
              <a:ext uri="{FF2B5EF4-FFF2-40B4-BE49-F238E27FC236}">
                <a16:creationId xmlns:a16="http://schemas.microsoft.com/office/drawing/2014/main" id="{FA2C2B75-F427-9B4B-8783-1D3DDEE137F6}"/>
              </a:ext>
            </a:extLst>
          </p:cNvPr>
          <p:cNvPicPr>
            <a:picLocks noChangeAspect="1"/>
          </p:cNvPicPr>
          <p:nvPr/>
        </p:nvPicPr>
        <p:blipFill>
          <a:blip r:embed="rId3"/>
          <a:stretch>
            <a:fillRect/>
          </a:stretch>
        </p:blipFill>
        <p:spPr>
          <a:xfrm>
            <a:off x="756401" y="1712785"/>
            <a:ext cx="6617046" cy="2852013"/>
          </a:xfrm>
          <a:prstGeom prst="rect">
            <a:avLst/>
          </a:prstGeom>
        </p:spPr>
      </p:pic>
    </p:spTree>
    <p:extLst>
      <p:ext uri="{BB962C8B-B14F-4D97-AF65-F5344CB8AC3E}">
        <p14:creationId xmlns:p14="http://schemas.microsoft.com/office/powerpoint/2010/main" val="30651231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4203467"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for Online Transaction to make sure that they have enough money to transfer money</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3" y="1710109"/>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And we test with the following insertion.</a:t>
            </a:r>
          </a:p>
        </p:txBody>
      </p:sp>
      <p:pic>
        <p:nvPicPr>
          <p:cNvPr id="3" name="Picture 2">
            <a:extLst>
              <a:ext uri="{FF2B5EF4-FFF2-40B4-BE49-F238E27FC236}">
                <a16:creationId xmlns:a16="http://schemas.microsoft.com/office/drawing/2014/main" id="{7D920FB6-711E-064B-9642-D0E16D27C1D0}"/>
              </a:ext>
            </a:extLst>
          </p:cNvPr>
          <p:cNvPicPr>
            <a:picLocks noChangeAspect="1"/>
          </p:cNvPicPr>
          <p:nvPr/>
        </p:nvPicPr>
        <p:blipFill>
          <a:blip r:embed="rId3"/>
          <a:stretch>
            <a:fillRect/>
          </a:stretch>
        </p:blipFill>
        <p:spPr>
          <a:xfrm>
            <a:off x="767543" y="2177150"/>
            <a:ext cx="6268359" cy="941599"/>
          </a:xfrm>
          <a:prstGeom prst="rect">
            <a:avLst/>
          </a:prstGeom>
        </p:spPr>
      </p:pic>
    </p:spTree>
    <p:extLst>
      <p:ext uri="{BB962C8B-B14F-4D97-AF65-F5344CB8AC3E}">
        <p14:creationId xmlns:p14="http://schemas.microsoft.com/office/powerpoint/2010/main" val="42272807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4112027"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for Online Transaction to make sure that they have enough money to transfer money</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3" y="1710109"/>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And we test with the following insertion.</a:t>
            </a:r>
          </a:p>
        </p:txBody>
      </p:sp>
      <p:pic>
        <p:nvPicPr>
          <p:cNvPr id="3" name="Picture 2">
            <a:extLst>
              <a:ext uri="{FF2B5EF4-FFF2-40B4-BE49-F238E27FC236}">
                <a16:creationId xmlns:a16="http://schemas.microsoft.com/office/drawing/2014/main" id="{7D920FB6-711E-064B-9642-D0E16D27C1D0}"/>
              </a:ext>
            </a:extLst>
          </p:cNvPr>
          <p:cNvPicPr>
            <a:picLocks noChangeAspect="1"/>
          </p:cNvPicPr>
          <p:nvPr/>
        </p:nvPicPr>
        <p:blipFill>
          <a:blip r:embed="rId3"/>
          <a:stretch>
            <a:fillRect/>
          </a:stretch>
        </p:blipFill>
        <p:spPr>
          <a:xfrm>
            <a:off x="767543" y="2177150"/>
            <a:ext cx="6268359" cy="941599"/>
          </a:xfrm>
          <a:prstGeom prst="rect">
            <a:avLst/>
          </a:prstGeom>
        </p:spPr>
      </p:pic>
      <p:pic>
        <p:nvPicPr>
          <p:cNvPr id="4" name="Picture 3">
            <a:extLst>
              <a:ext uri="{FF2B5EF4-FFF2-40B4-BE49-F238E27FC236}">
                <a16:creationId xmlns:a16="http://schemas.microsoft.com/office/drawing/2014/main" id="{AC1A5222-C869-3849-8CE1-EC2373B13432}"/>
              </a:ext>
            </a:extLst>
          </p:cNvPr>
          <p:cNvPicPr>
            <a:picLocks noChangeAspect="1"/>
          </p:cNvPicPr>
          <p:nvPr/>
        </p:nvPicPr>
        <p:blipFill>
          <a:blip r:embed="rId4"/>
          <a:stretch>
            <a:fillRect/>
          </a:stretch>
        </p:blipFill>
        <p:spPr>
          <a:xfrm>
            <a:off x="767543" y="3625197"/>
            <a:ext cx="6288501" cy="531029"/>
          </a:xfrm>
          <a:prstGeom prst="rect">
            <a:avLst/>
          </a:prstGeom>
          <a:ln>
            <a:solidFill>
              <a:srgbClr val="FF0000"/>
            </a:solidFill>
          </a:ln>
        </p:spPr>
      </p:pic>
    </p:spTree>
    <p:extLst>
      <p:ext uri="{BB962C8B-B14F-4D97-AF65-F5344CB8AC3E}">
        <p14:creationId xmlns:p14="http://schemas.microsoft.com/office/powerpoint/2010/main" val="654157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4112027"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860403" y="1919195"/>
            <a:ext cx="3430384" cy="971491"/>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Then we add trigger after insertion to make things up-to-date and consistent. ’CT’ means you transfer your money to another account and ’NT’ means you deposit amount of money to your account</a:t>
            </a:r>
            <a:endParaRPr sz="1400" dirty="0"/>
          </a:p>
        </p:txBody>
      </p:sp>
      <p:pic>
        <p:nvPicPr>
          <p:cNvPr id="5" name="Picture 4">
            <a:extLst>
              <a:ext uri="{FF2B5EF4-FFF2-40B4-BE49-F238E27FC236}">
                <a16:creationId xmlns:a16="http://schemas.microsoft.com/office/drawing/2014/main" id="{4E9B8348-A410-EC4A-ACC1-927E659C55E1}"/>
              </a:ext>
            </a:extLst>
          </p:cNvPr>
          <p:cNvPicPr>
            <a:picLocks noChangeAspect="1"/>
          </p:cNvPicPr>
          <p:nvPr/>
        </p:nvPicPr>
        <p:blipFill>
          <a:blip r:embed="rId3"/>
          <a:stretch>
            <a:fillRect/>
          </a:stretch>
        </p:blipFill>
        <p:spPr>
          <a:xfrm>
            <a:off x="4762633" y="0"/>
            <a:ext cx="4440115" cy="5143500"/>
          </a:xfrm>
          <a:prstGeom prst="rect">
            <a:avLst/>
          </a:prstGeom>
        </p:spPr>
      </p:pic>
    </p:spTree>
    <p:extLst>
      <p:ext uri="{BB962C8B-B14F-4D97-AF65-F5344CB8AC3E}">
        <p14:creationId xmlns:p14="http://schemas.microsoft.com/office/powerpoint/2010/main" val="37417917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4112027"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1212613"/>
            <a:ext cx="5756528" cy="971491"/>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We test with the following context:</a:t>
            </a:r>
          </a:p>
          <a:p>
            <a:pPr marL="0" lvl="0" indent="0">
              <a:buClr>
                <a:schemeClr val="dk1"/>
              </a:buClr>
              <a:buSzPts val="1100"/>
            </a:pPr>
            <a:r>
              <a:rPr lang="en-US" sz="1400" dirty="0"/>
              <a:t>•Account 001221051555 transfer 50000 to account 004411221212</a:t>
            </a:r>
          </a:p>
          <a:p>
            <a:pPr marL="0" lvl="0" indent="0">
              <a:buClr>
                <a:schemeClr val="dk1"/>
              </a:buClr>
              <a:buSzPts val="1100"/>
            </a:pPr>
            <a:r>
              <a:rPr lang="en-US" sz="1400" dirty="0"/>
              <a:t>•Account 000820005493 deposits 500000</a:t>
            </a:r>
            <a:endParaRPr sz="1400" dirty="0"/>
          </a:p>
        </p:txBody>
      </p:sp>
      <p:pic>
        <p:nvPicPr>
          <p:cNvPr id="3" name="Picture 2">
            <a:extLst>
              <a:ext uri="{FF2B5EF4-FFF2-40B4-BE49-F238E27FC236}">
                <a16:creationId xmlns:a16="http://schemas.microsoft.com/office/drawing/2014/main" id="{798DFA8F-3AC9-FE47-A3B0-04E5A145217D}"/>
              </a:ext>
            </a:extLst>
          </p:cNvPr>
          <p:cNvPicPr>
            <a:picLocks noChangeAspect="1"/>
          </p:cNvPicPr>
          <p:nvPr/>
        </p:nvPicPr>
        <p:blipFill>
          <a:blip r:embed="rId3"/>
          <a:stretch>
            <a:fillRect/>
          </a:stretch>
        </p:blipFill>
        <p:spPr>
          <a:xfrm>
            <a:off x="767543" y="2380551"/>
            <a:ext cx="7021795" cy="2007654"/>
          </a:xfrm>
          <a:prstGeom prst="rect">
            <a:avLst/>
          </a:prstGeom>
        </p:spPr>
      </p:pic>
    </p:spTree>
    <p:extLst>
      <p:ext uri="{BB962C8B-B14F-4D97-AF65-F5344CB8AC3E}">
        <p14:creationId xmlns:p14="http://schemas.microsoft.com/office/powerpoint/2010/main" val="38365541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50918" y="261900"/>
            <a:ext cx="4112027"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Online transaction our database</a:t>
            </a:r>
          </a:p>
        </p:txBody>
      </p:sp>
      <p:pic>
        <p:nvPicPr>
          <p:cNvPr id="6" name="Picture 5">
            <a:extLst>
              <a:ext uri="{FF2B5EF4-FFF2-40B4-BE49-F238E27FC236}">
                <a16:creationId xmlns:a16="http://schemas.microsoft.com/office/drawing/2014/main" id="{1E0DEB25-5CFE-324E-9AB6-56F70B3079E3}"/>
              </a:ext>
            </a:extLst>
          </p:cNvPr>
          <p:cNvPicPr>
            <a:picLocks noChangeAspect="1"/>
          </p:cNvPicPr>
          <p:nvPr/>
        </p:nvPicPr>
        <p:blipFill>
          <a:blip r:embed="rId3"/>
          <a:stretch>
            <a:fillRect/>
          </a:stretch>
        </p:blipFill>
        <p:spPr>
          <a:xfrm>
            <a:off x="584200" y="841104"/>
            <a:ext cx="4278745" cy="1316537"/>
          </a:xfrm>
          <a:prstGeom prst="rect">
            <a:avLst/>
          </a:prstGeom>
        </p:spPr>
      </p:pic>
      <p:pic>
        <p:nvPicPr>
          <p:cNvPr id="9" name="Picture 8">
            <a:extLst>
              <a:ext uri="{FF2B5EF4-FFF2-40B4-BE49-F238E27FC236}">
                <a16:creationId xmlns:a16="http://schemas.microsoft.com/office/drawing/2014/main" id="{F2D80AAC-92AB-2E4B-A51B-FC77331582B5}"/>
              </a:ext>
            </a:extLst>
          </p:cNvPr>
          <p:cNvPicPr>
            <a:picLocks noChangeAspect="1"/>
          </p:cNvPicPr>
          <p:nvPr/>
        </p:nvPicPr>
        <p:blipFill>
          <a:blip r:embed="rId4"/>
          <a:stretch>
            <a:fillRect/>
          </a:stretch>
        </p:blipFill>
        <p:spPr>
          <a:xfrm>
            <a:off x="1378181" y="2317654"/>
            <a:ext cx="2857500" cy="1206500"/>
          </a:xfrm>
          <a:prstGeom prst="rect">
            <a:avLst/>
          </a:prstGeom>
        </p:spPr>
      </p:pic>
      <p:pic>
        <p:nvPicPr>
          <p:cNvPr id="12" name="Picture 11">
            <a:extLst>
              <a:ext uri="{FF2B5EF4-FFF2-40B4-BE49-F238E27FC236}">
                <a16:creationId xmlns:a16="http://schemas.microsoft.com/office/drawing/2014/main" id="{77E55E71-15A8-0B43-AAD9-F204B0E9DE41}"/>
              </a:ext>
            </a:extLst>
          </p:cNvPr>
          <p:cNvPicPr>
            <a:picLocks noChangeAspect="1"/>
          </p:cNvPicPr>
          <p:nvPr/>
        </p:nvPicPr>
        <p:blipFill>
          <a:blip r:embed="rId5"/>
          <a:stretch>
            <a:fillRect/>
          </a:stretch>
        </p:blipFill>
        <p:spPr>
          <a:xfrm>
            <a:off x="584200" y="3769486"/>
            <a:ext cx="4536440" cy="1297459"/>
          </a:xfrm>
          <a:prstGeom prst="rect">
            <a:avLst/>
          </a:prstGeom>
        </p:spPr>
      </p:pic>
      <p:pic>
        <p:nvPicPr>
          <p:cNvPr id="14" name="Picture 13">
            <a:extLst>
              <a:ext uri="{FF2B5EF4-FFF2-40B4-BE49-F238E27FC236}">
                <a16:creationId xmlns:a16="http://schemas.microsoft.com/office/drawing/2014/main" id="{654C998D-22C3-9D47-935C-01A7C298B89E}"/>
              </a:ext>
            </a:extLst>
          </p:cNvPr>
          <p:cNvPicPr>
            <a:picLocks noChangeAspect="1"/>
          </p:cNvPicPr>
          <p:nvPr/>
        </p:nvPicPr>
        <p:blipFill>
          <a:blip r:embed="rId6"/>
          <a:stretch>
            <a:fillRect/>
          </a:stretch>
        </p:blipFill>
        <p:spPr>
          <a:xfrm>
            <a:off x="5120640" y="841104"/>
            <a:ext cx="4023360" cy="1237957"/>
          </a:xfrm>
          <a:prstGeom prst="rect">
            <a:avLst/>
          </a:prstGeom>
        </p:spPr>
      </p:pic>
      <p:pic>
        <p:nvPicPr>
          <p:cNvPr id="16" name="Picture 15">
            <a:extLst>
              <a:ext uri="{FF2B5EF4-FFF2-40B4-BE49-F238E27FC236}">
                <a16:creationId xmlns:a16="http://schemas.microsoft.com/office/drawing/2014/main" id="{CCB5B39F-6EF0-4B4F-B761-C34BB91733CB}"/>
              </a:ext>
            </a:extLst>
          </p:cNvPr>
          <p:cNvPicPr>
            <a:picLocks noChangeAspect="1"/>
          </p:cNvPicPr>
          <p:nvPr/>
        </p:nvPicPr>
        <p:blipFill>
          <a:blip r:embed="rId7"/>
          <a:stretch>
            <a:fillRect/>
          </a:stretch>
        </p:blipFill>
        <p:spPr>
          <a:xfrm>
            <a:off x="5929600" y="2317654"/>
            <a:ext cx="2870200" cy="1193800"/>
          </a:xfrm>
          <a:prstGeom prst="rect">
            <a:avLst/>
          </a:prstGeom>
        </p:spPr>
      </p:pic>
      <p:pic>
        <p:nvPicPr>
          <p:cNvPr id="18" name="Picture 17">
            <a:extLst>
              <a:ext uri="{FF2B5EF4-FFF2-40B4-BE49-F238E27FC236}">
                <a16:creationId xmlns:a16="http://schemas.microsoft.com/office/drawing/2014/main" id="{C10FF77C-500E-4E4E-9906-45133DF9EEE8}"/>
              </a:ext>
            </a:extLst>
          </p:cNvPr>
          <p:cNvPicPr>
            <a:picLocks noChangeAspect="1"/>
          </p:cNvPicPr>
          <p:nvPr/>
        </p:nvPicPr>
        <p:blipFill>
          <a:blip r:embed="rId8"/>
          <a:stretch>
            <a:fillRect/>
          </a:stretch>
        </p:blipFill>
        <p:spPr>
          <a:xfrm>
            <a:off x="5120640" y="3756921"/>
            <a:ext cx="4023360" cy="1376629"/>
          </a:xfrm>
          <a:prstGeom prst="rect">
            <a:avLst/>
          </a:prstGeom>
        </p:spPr>
      </p:pic>
    </p:spTree>
    <p:extLst>
      <p:ext uri="{BB962C8B-B14F-4D97-AF65-F5344CB8AC3E}">
        <p14:creationId xmlns:p14="http://schemas.microsoft.com/office/powerpoint/2010/main" val="14511897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66314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a:t>
            </a:r>
            <a:r>
              <a:rPr lang="en-US" sz="1400" b="1" dirty="0" err="1"/>
              <a:t>BankStaff</a:t>
            </a:r>
            <a:r>
              <a:rPr lang="en-US" sz="1400" b="1" dirty="0"/>
              <a:t> in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4" y="1048502"/>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for Customer to detect whether age is less than 0.</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3" y="1518302"/>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err="1"/>
              <a:t>Messagetable</a:t>
            </a:r>
            <a:r>
              <a:rPr lang="en-US" sz="1400" dirty="0"/>
              <a:t> will </a:t>
            </a:r>
            <a:r>
              <a:rPr lang="en-US" sz="1400" dirty="0" err="1"/>
              <a:t>annouce</a:t>
            </a:r>
            <a:r>
              <a:rPr lang="en-US" sz="1400" dirty="0"/>
              <a:t> when inserting a customer’s age &lt; 0 and need to update</a:t>
            </a:r>
          </a:p>
        </p:txBody>
      </p:sp>
      <p:pic>
        <p:nvPicPr>
          <p:cNvPr id="5" name="Picture 4">
            <a:extLst>
              <a:ext uri="{FF2B5EF4-FFF2-40B4-BE49-F238E27FC236}">
                <a16:creationId xmlns:a16="http://schemas.microsoft.com/office/drawing/2014/main" id="{09701637-8E56-0848-BEB1-110BE8E2D287}"/>
              </a:ext>
            </a:extLst>
          </p:cNvPr>
          <p:cNvPicPr>
            <a:picLocks noChangeAspect="1"/>
          </p:cNvPicPr>
          <p:nvPr/>
        </p:nvPicPr>
        <p:blipFill>
          <a:blip r:embed="rId3"/>
          <a:stretch>
            <a:fillRect/>
          </a:stretch>
        </p:blipFill>
        <p:spPr>
          <a:xfrm>
            <a:off x="767543" y="2508143"/>
            <a:ext cx="6984769" cy="1422823"/>
          </a:xfrm>
          <a:prstGeom prst="rect">
            <a:avLst/>
          </a:prstGeom>
        </p:spPr>
      </p:pic>
    </p:spTree>
    <p:extLst>
      <p:ext uri="{BB962C8B-B14F-4D97-AF65-F5344CB8AC3E}">
        <p14:creationId xmlns:p14="http://schemas.microsoft.com/office/powerpoint/2010/main" val="35950340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3862645"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a:t>
            </a:r>
            <a:r>
              <a:rPr lang="en-US" sz="1400" b="1" dirty="0" err="1"/>
              <a:t>BankStaff</a:t>
            </a:r>
            <a:r>
              <a:rPr lang="en-US" sz="1400" b="1" dirty="0"/>
              <a:t> in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940921"/>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for Customer to detect whether age is less than 0.</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2" y="131793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err="1"/>
              <a:t>Messagetable</a:t>
            </a:r>
            <a:r>
              <a:rPr lang="en-US" sz="1400" dirty="0"/>
              <a:t> will </a:t>
            </a:r>
            <a:r>
              <a:rPr lang="en-US" sz="1400" dirty="0" err="1"/>
              <a:t>annouce</a:t>
            </a:r>
            <a:r>
              <a:rPr lang="en-US" sz="1400" dirty="0"/>
              <a:t> when inserting a customer’s age &lt; 0 and need to update</a:t>
            </a:r>
          </a:p>
        </p:txBody>
      </p:sp>
      <p:pic>
        <p:nvPicPr>
          <p:cNvPr id="3" name="Picture 2">
            <a:extLst>
              <a:ext uri="{FF2B5EF4-FFF2-40B4-BE49-F238E27FC236}">
                <a16:creationId xmlns:a16="http://schemas.microsoft.com/office/drawing/2014/main" id="{92A7AF69-73FD-3342-9019-98D7AAB8FA66}"/>
              </a:ext>
            </a:extLst>
          </p:cNvPr>
          <p:cNvPicPr>
            <a:picLocks noChangeAspect="1"/>
          </p:cNvPicPr>
          <p:nvPr/>
        </p:nvPicPr>
        <p:blipFill>
          <a:blip r:embed="rId3"/>
          <a:stretch>
            <a:fillRect/>
          </a:stretch>
        </p:blipFill>
        <p:spPr>
          <a:xfrm>
            <a:off x="767541" y="1881674"/>
            <a:ext cx="5642495" cy="2917426"/>
          </a:xfrm>
          <a:prstGeom prst="rect">
            <a:avLst/>
          </a:prstGeom>
        </p:spPr>
      </p:pic>
    </p:spTree>
    <p:extLst>
      <p:ext uri="{BB962C8B-B14F-4D97-AF65-F5344CB8AC3E}">
        <p14:creationId xmlns:p14="http://schemas.microsoft.com/office/powerpoint/2010/main" val="36364598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3538449"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a:t>
            </a:r>
            <a:r>
              <a:rPr lang="en-US" sz="1400" b="1" dirty="0" err="1"/>
              <a:t>BankStaff</a:t>
            </a:r>
            <a:r>
              <a:rPr lang="en-US" sz="1400" b="1" dirty="0"/>
              <a:t> in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940921"/>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2 for Customer to detect whether age is less than 0.</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2" y="131793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err="1"/>
              <a:t>Messagetable</a:t>
            </a:r>
            <a:r>
              <a:rPr lang="en-US" sz="1400" dirty="0"/>
              <a:t> will </a:t>
            </a:r>
            <a:r>
              <a:rPr lang="en-US" sz="1400" dirty="0" err="1"/>
              <a:t>annouce</a:t>
            </a:r>
            <a:r>
              <a:rPr lang="en-US" sz="1400" dirty="0"/>
              <a:t> when inserting a customer’s age &lt; 0 and need to update</a:t>
            </a:r>
          </a:p>
        </p:txBody>
      </p:sp>
      <p:sp>
        <p:nvSpPr>
          <p:cNvPr id="8" name="Google Shape;170;p24">
            <a:extLst>
              <a:ext uri="{FF2B5EF4-FFF2-40B4-BE49-F238E27FC236}">
                <a16:creationId xmlns:a16="http://schemas.microsoft.com/office/drawing/2014/main" id="{1C0C3FB8-2058-B649-8AE6-0E5A81948977}"/>
              </a:ext>
            </a:extLst>
          </p:cNvPr>
          <p:cNvSpPr txBox="1">
            <a:spLocks/>
          </p:cNvSpPr>
          <p:nvPr/>
        </p:nvSpPr>
        <p:spPr>
          <a:xfrm>
            <a:off x="767542" y="1694953"/>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Check whether our trigger works</a:t>
            </a:r>
          </a:p>
        </p:txBody>
      </p:sp>
      <p:pic>
        <p:nvPicPr>
          <p:cNvPr id="4" name="Picture 3">
            <a:extLst>
              <a:ext uri="{FF2B5EF4-FFF2-40B4-BE49-F238E27FC236}">
                <a16:creationId xmlns:a16="http://schemas.microsoft.com/office/drawing/2014/main" id="{6780E8A0-1AF1-E347-9057-4A31E10632F3}"/>
              </a:ext>
            </a:extLst>
          </p:cNvPr>
          <p:cNvPicPr>
            <a:picLocks noChangeAspect="1"/>
          </p:cNvPicPr>
          <p:nvPr/>
        </p:nvPicPr>
        <p:blipFill>
          <a:blip r:embed="rId3"/>
          <a:stretch>
            <a:fillRect/>
          </a:stretch>
        </p:blipFill>
        <p:spPr>
          <a:xfrm>
            <a:off x="767542" y="2230669"/>
            <a:ext cx="7353991" cy="1262174"/>
          </a:xfrm>
          <a:prstGeom prst="rect">
            <a:avLst/>
          </a:prstGeom>
        </p:spPr>
      </p:pic>
    </p:spTree>
    <p:extLst>
      <p:ext uri="{BB962C8B-B14F-4D97-AF65-F5344CB8AC3E}">
        <p14:creationId xmlns:p14="http://schemas.microsoft.com/office/powerpoint/2010/main" val="983339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9" y="178772"/>
            <a:ext cx="206100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Customer Relation</a:t>
            </a:r>
          </a:p>
        </p:txBody>
      </p:sp>
      <p:pic>
        <p:nvPicPr>
          <p:cNvPr id="4" name="Picture 3">
            <a:extLst>
              <a:ext uri="{FF2B5EF4-FFF2-40B4-BE49-F238E27FC236}">
                <a16:creationId xmlns:a16="http://schemas.microsoft.com/office/drawing/2014/main" id="{F17B8304-CA1C-434D-90B7-E84886C9B5C2}"/>
              </a:ext>
            </a:extLst>
          </p:cNvPr>
          <p:cNvPicPr>
            <a:picLocks noChangeAspect="1"/>
          </p:cNvPicPr>
          <p:nvPr/>
        </p:nvPicPr>
        <p:blipFill>
          <a:blip r:embed="rId3"/>
          <a:stretch>
            <a:fillRect/>
          </a:stretch>
        </p:blipFill>
        <p:spPr>
          <a:xfrm>
            <a:off x="764325" y="706272"/>
            <a:ext cx="5461897" cy="2214074"/>
          </a:xfrm>
          <a:prstGeom prst="rect">
            <a:avLst/>
          </a:prstGeom>
        </p:spPr>
      </p:pic>
      <p:pic>
        <p:nvPicPr>
          <p:cNvPr id="16" name="Picture 15">
            <a:extLst>
              <a:ext uri="{FF2B5EF4-FFF2-40B4-BE49-F238E27FC236}">
                <a16:creationId xmlns:a16="http://schemas.microsoft.com/office/drawing/2014/main" id="{EC731502-7204-244C-BAEC-13BE0EFBE7F8}"/>
              </a:ext>
            </a:extLst>
          </p:cNvPr>
          <p:cNvPicPr>
            <a:picLocks noChangeAspect="1"/>
          </p:cNvPicPr>
          <p:nvPr/>
        </p:nvPicPr>
        <p:blipFill>
          <a:blip r:embed="rId4"/>
          <a:stretch>
            <a:fillRect/>
          </a:stretch>
        </p:blipFill>
        <p:spPr>
          <a:xfrm>
            <a:off x="759675" y="3219912"/>
            <a:ext cx="7620000" cy="139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646514"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a:t>
            </a:r>
            <a:r>
              <a:rPr lang="en-US" sz="1400" b="1" dirty="0" err="1"/>
              <a:t>BankStaff</a:t>
            </a:r>
            <a:r>
              <a:rPr lang="en-US" sz="1400" b="1" dirty="0"/>
              <a:t> in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940921"/>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2 for Customer to detect whether age is less than 0.</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2" y="131793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err="1"/>
              <a:t>Messagetable</a:t>
            </a:r>
            <a:r>
              <a:rPr lang="en-US" sz="1400" dirty="0"/>
              <a:t> will </a:t>
            </a:r>
            <a:r>
              <a:rPr lang="en-US" sz="1400" dirty="0" err="1"/>
              <a:t>annouce</a:t>
            </a:r>
            <a:r>
              <a:rPr lang="en-US" sz="1400" dirty="0"/>
              <a:t> when inserting a customer’s age &lt; 0 and need to update</a:t>
            </a:r>
          </a:p>
        </p:txBody>
      </p:sp>
      <p:sp>
        <p:nvSpPr>
          <p:cNvPr id="8" name="Google Shape;170;p24">
            <a:extLst>
              <a:ext uri="{FF2B5EF4-FFF2-40B4-BE49-F238E27FC236}">
                <a16:creationId xmlns:a16="http://schemas.microsoft.com/office/drawing/2014/main" id="{1C0C3FB8-2058-B649-8AE6-0E5A81948977}"/>
              </a:ext>
            </a:extLst>
          </p:cNvPr>
          <p:cNvSpPr txBox="1">
            <a:spLocks/>
          </p:cNvSpPr>
          <p:nvPr/>
        </p:nvSpPr>
        <p:spPr>
          <a:xfrm>
            <a:off x="767542" y="1694953"/>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Check whether our trigger works</a:t>
            </a:r>
          </a:p>
        </p:txBody>
      </p:sp>
      <p:pic>
        <p:nvPicPr>
          <p:cNvPr id="4" name="Picture 3">
            <a:extLst>
              <a:ext uri="{FF2B5EF4-FFF2-40B4-BE49-F238E27FC236}">
                <a16:creationId xmlns:a16="http://schemas.microsoft.com/office/drawing/2014/main" id="{6780E8A0-1AF1-E347-9057-4A31E10632F3}"/>
              </a:ext>
            </a:extLst>
          </p:cNvPr>
          <p:cNvPicPr>
            <a:picLocks noChangeAspect="1"/>
          </p:cNvPicPr>
          <p:nvPr/>
        </p:nvPicPr>
        <p:blipFill>
          <a:blip r:embed="rId3"/>
          <a:stretch>
            <a:fillRect/>
          </a:stretch>
        </p:blipFill>
        <p:spPr>
          <a:xfrm>
            <a:off x="767542" y="2230669"/>
            <a:ext cx="7353991" cy="1262174"/>
          </a:xfrm>
          <a:prstGeom prst="rect">
            <a:avLst/>
          </a:prstGeom>
        </p:spPr>
      </p:pic>
      <p:pic>
        <p:nvPicPr>
          <p:cNvPr id="3" name="Picture 2">
            <a:extLst>
              <a:ext uri="{FF2B5EF4-FFF2-40B4-BE49-F238E27FC236}">
                <a16:creationId xmlns:a16="http://schemas.microsoft.com/office/drawing/2014/main" id="{C1772FB2-BE7C-2842-B47F-BC8D3B76D829}"/>
              </a:ext>
            </a:extLst>
          </p:cNvPr>
          <p:cNvPicPr>
            <a:picLocks noChangeAspect="1"/>
          </p:cNvPicPr>
          <p:nvPr/>
        </p:nvPicPr>
        <p:blipFill>
          <a:blip r:embed="rId4"/>
          <a:stretch>
            <a:fillRect/>
          </a:stretch>
        </p:blipFill>
        <p:spPr>
          <a:xfrm>
            <a:off x="1988474" y="3915712"/>
            <a:ext cx="4152900" cy="723900"/>
          </a:xfrm>
          <a:prstGeom prst="rect">
            <a:avLst/>
          </a:prstGeom>
          <a:ln>
            <a:solidFill>
              <a:srgbClr val="FF0000"/>
            </a:solidFill>
          </a:ln>
        </p:spPr>
      </p:pic>
    </p:spTree>
    <p:extLst>
      <p:ext uri="{BB962C8B-B14F-4D97-AF65-F5344CB8AC3E}">
        <p14:creationId xmlns:p14="http://schemas.microsoft.com/office/powerpoint/2010/main" val="31249138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578702"/>
            <a:ext cx="3912521"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Trigger for </a:t>
            </a:r>
            <a:r>
              <a:rPr lang="en-US" sz="1400" b="1" dirty="0" err="1"/>
              <a:t>BankStaff</a:t>
            </a:r>
            <a:r>
              <a:rPr lang="en-US" sz="1400" b="1" dirty="0"/>
              <a:t> in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940921"/>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Trigger 2 for Customer to detect whether age is less than 0.</a:t>
            </a:r>
            <a:endParaRPr sz="1400" dirty="0"/>
          </a:p>
        </p:txBody>
      </p:sp>
      <p:sp>
        <p:nvSpPr>
          <p:cNvPr id="6" name="Google Shape;170;p24">
            <a:extLst>
              <a:ext uri="{FF2B5EF4-FFF2-40B4-BE49-F238E27FC236}">
                <a16:creationId xmlns:a16="http://schemas.microsoft.com/office/drawing/2014/main" id="{1020B9EF-A13A-274F-B6B2-75C511C9D956}"/>
              </a:ext>
            </a:extLst>
          </p:cNvPr>
          <p:cNvSpPr txBox="1">
            <a:spLocks/>
          </p:cNvSpPr>
          <p:nvPr/>
        </p:nvSpPr>
        <p:spPr>
          <a:xfrm>
            <a:off x="767542" y="131793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err="1"/>
              <a:t>Messagetable</a:t>
            </a:r>
            <a:r>
              <a:rPr lang="en-US" sz="1400" dirty="0"/>
              <a:t> will </a:t>
            </a:r>
            <a:r>
              <a:rPr lang="en-US" sz="1400" dirty="0" err="1"/>
              <a:t>annouce</a:t>
            </a:r>
            <a:r>
              <a:rPr lang="en-US" sz="1400" dirty="0"/>
              <a:t> when inserting a customer’s age &lt; 0 and need to update</a:t>
            </a:r>
          </a:p>
        </p:txBody>
      </p:sp>
      <p:sp>
        <p:nvSpPr>
          <p:cNvPr id="8" name="Google Shape;170;p24">
            <a:extLst>
              <a:ext uri="{FF2B5EF4-FFF2-40B4-BE49-F238E27FC236}">
                <a16:creationId xmlns:a16="http://schemas.microsoft.com/office/drawing/2014/main" id="{1C0C3FB8-2058-B649-8AE6-0E5A81948977}"/>
              </a:ext>
            </a:extLst>
          </p:cNvPr>
          <p:cNvSpPr txBox="1">
            <a:spLocks/>
          </p:cNvSpPr>
          <p:nvPr/>
        </p:nvSpPr>
        <p:spPr>
          <a:xfrm>
            <a:off x="767542" y="1694953"/>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You can drop this trigger if you want.</a:t>
            </a:r>
          </a:p>
        </p:txBody>
      </p:sp>
      <p:pic>
        <p:nvPicPr>
          <p:cNvPr id="5" name="Picture 4">
            <a:extLst>
              <a:ext uri="{FF2B5EF4-FFF2-40B4-BE49-F238E27FC236}">
                <a16:creationId xmlns:a16="http://schemas.microsoft.com/office/drawing/2014/main" id="{ED624B5B-BB7E-D642-ADAC-195C02439E1D}"/>
              </a:ext>
            </a:extLst>
          </p:cNvPr>
          <p:cNvPicPr>
            <a:picLocks noChangeAspect="1"/>
          </p:cNvPicPr>
          <p:nvPr/>
        </p:nvPicPr>
        <p:blipFill>
          <a:blip r:embed="rId3"/>
          <a:stretch>
            <a:fillRect/>
          </a:stretch>
        </p:blipFill>
        <p:spPr>
          <a:xfrm>
            <a:off x="767542" y="2861756"/>
            <a:ext cx="7614112" cy="882322"/>
          </a:xfrm>
          <a:prstGeom prst="rect">
            <a:avLst/>
          </a:prstGeom>
        </p:spPr>
      </p:pic>
    </p:spTree>
    <p:extLst>
      <p:ext uri="{BB962C8B-B14F-4D97-AF65-F5344CB8AC3E}">
        <p14:creationId xmlns:p14="http://schemas.microsoft.com/office/powerpoint/2010/main" val="33910095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4" y="578702"/>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Procedure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940921"/>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In trigger 2, it’s not prevent new value from inserting into Customer’s table. </a:t>
            </a:r>
            <a:endParaRPr sz="1400" dirty="0"/>
          </a:p>
        </p:txBody>
      </p:sp>
    </p:spTree>
    <p:extLst>
      <p:ext uri="{BB962C8B-B14F-4D97-AF65-F5344CB8AC3E}">
        <p14:creationId xmlns:p14="http://schemas.microsoft.com/office/powerpoint/2010/main" val="27292290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196316"/>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Procedure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558535"/>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Now we will create another trigger and procedure for </a:t>
            </a:r>
            <a:r>
              <a:rPr lang="en-US" sz="1400" dirty="0" err="1"/>
              <a:t>BankStaff’s</a:t>
            </a:r>
            <a:r>
              <a:rPr lang="en-US" sz="1400" dirty="0"/>
              <a:t> table in order to check Age of staffs who must be greater than 18 years old and valid emails for them. The insertion will not be allowed unless it meet the requirements.</a:t>
            </a:r>
            <a:endParaRPr sz="1400" dirty="0"/>
          </a:p>
        </p:txBody>
      </p:sp>
      <p:pic>
        <p:nvPicPr>
          <p:cNvPr id="5" name="Picture 4">
            <a:extLst>
              <a:ext uri="{FF2B5EF4-FFF2-40B4-BE49-F238E27FC236}">
                <a16:creationId xmlns:a16="http://schemas.microsoft.com/office/drawing/2014/main" id="{61AFE518-FB75-4A4B-8B23-91A25D00F378}"/>
              </a:ext>
            </a:extLst>
          </p:cNvPr>
          <p:cNvPicPr>
            <a:picLocks noChangeAspect="1"/>
          </p:cNvPicPr>
          <p:nvPr/>
        </p:nvPicPr>
        <p:blipFill>
          <a:blip r:embed="rId3"/>
          <a:stretch>
            <a:fillRect/>
          </a:stretch>
        </p:blipFill>
        <p:spPr>
          <a:xfrm>
            <a:off x="1744208" y="1664868"/>
            <a:ext cx="5655584" cy="3253568"/>
          </a:xfrm>
          <a:prstGeom prst="rect">
            <a:avLst/>
          </a:prstGeom>
        </p:spPr>
      </p:pic>
    </p:spTree>
    <p:extLst>
      <p:ext uri="{BB962C8B-B14F-4D97-AF65-F5344CB8AC3E}">
        <p14:creationId xmlns:p14="http://schemas.microsoft.com/office/powerpoint/2010/main" val="12428209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196316"/>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Procedure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558535"/>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Now we will create another trigger and procedure for </a:t>
            </a:r>
            <a:r>
              <a:rPr lang="en-US" sz="1400" dirty="0" err="1"/>
              <a:t>BankStaff’s</a:t>
            </a:r>
            <a:r>
              <a:rPr lang="en-US" sz="1400" dirty="0"/>
              <a:t> table in order to check Age of staffs who must be greater than 18 years old and valid emails for them. The insertion will not be allowed unless it meet the requirements.</a:t>
            </a:r>
            <a:endParaRPr sz="1400" dirty="0"/>
          </a:p>
        </p:txBody>
      </p:sp>
      <p:sp>
        <p:nvSpPr>
          <p:cNvPr id="6" name="Google Shape;170;p24">
            <a:extLst>
              <a:ext uri="{FF2B5EF4-FFF2-40B4-BE49-F238E27FC236}">
                <a16:creationId xmlns:a16="http://schemas.microsoft.com/office/drawing/2014/main" id="{3E862E17-0BD8-7B44-90E1-28F5F0C237B1}"/>
              </a:ext>
            </a:extLst>
          </p:cNvPr>
          <p:cNvSpPr txBox="1">
            <a:spLocks/>
          </p:cNvSpPr>
          <p:nvPr/>
        </p:nvSpPr>
        <p:spPr>
          <a:xfrm>
            <a:off x="767542" y="145876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Let check whether our procedure and trigger work</a:t>
            </a:r>
          </a:p>
        </p:txBody>
      </p:sp>
      <p:pic>
        <p:nvPicPr>
          <p:cNvPr id="3" name="Picture 2">
            <a:extLst>
              <a:ext uri="{FF2B5EF4-FFF2-40B4-BE49-F238E27FC236}">
                <a16:creationId xmlns:a16="http://schemas.microsoft.com/office/drawing/2014/main" id="{59AFE7AC-AB9D-F14D-9CD7-634C617D7B57}"/>
              </a:ext>
            </a:extLst>
          </p:cNvPr>
          <p:cNvPicPr>
            <a:picLocks noChangeAspect="1"/>
          </p:cNvPicPr>
          <p:nvPr/>
        </p:nvPicPr>
        <p:blipFill>
          <a:blip r:embed="rId3"/>
          <a:stretch>
            <a:fillRect/>
          </a:stretch>
        </p:blipFill>
        <p:spPr>
          <a:xfrm>
            <a:off x="947362" y="2571750"/>
            <a:ext cx="7249275" cy="1486768"/>
          </a:xfrm>
          <a:prstGeom prst="rect">
            <a:avLst/>
          </a:prstGeom>
        </p:spPr>
      </p:pic>
    </p:spTree>
    <p:extLst>
      <p:ext uri="{BB962C8B-B14F-4D97-AF65-F5344CB8AC3E}">
        <p14:creationId xmlns:p14="http://schemas.microsoft.com/office/powerpoint/2010/main" val="199609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196316"/>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Procedure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558535"/>
            <a:ext cx="7353991" cy="58679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Now we will create another trigger and procedure for </a:t>
            </a:r>
            <a:r>
              <a:rPr lang="en-US" sz="1400" dirty="0" err="1"/>
              <a:t>BankStaff’s</a:t>
            </a:r>
            <a:r>
              <a:rPr lang="en-US" sz="1400" dirty="0"/>
              <a:t> table in order to check Age of staffs who must be greater than 18 years old and valid emails for them. The insertion will not be allowed unless it meet the requirements.</a:t>
            </a:r>
            <a:endParaRPr sz="1400" dirty="0"/>
          </a:p>
        </p:txBody>
      </p:sp>
      <p:sp>
        <p:nvSpPr>
          <p:cNvPr id="6" name="Google Shape;170;p24">
            <a:extLst>
              <a:ext uri="{FF2B5EF4-FFF2-40B4-BE49-F238E27FC236}">
                <a16:creationId xmlns:a16="http://schemas.microsoft.com/office/drawing/2014/main" id="{3E862E17-0BD8-7B44-90E1-28F5F0C237B1}"/>
              </a:ext>
            </a:extLst>
          </p:cNvPr>
          <p:cNvSpPr txBox="1">
            <a:spLocks/>
          </p:cNvSpPr>
          <p:nvPr/>
        </p:nvSpPr>
        <p:spPr>
          <a:xfrm>
            <a:off x="767542" y="1458767"/>
            <a:ext cx="7353991" cy="586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Let check whether our procedure and trigger work</a:t>
            </a:r>
          </a:p>
        </p:txBody>
      </p:sp>
      <p:pic>
        <p:nvPicPr>
          <p:cNvPr id="3" name="Picture 2">
            <a:extLst>
              <a:ext uri="{FF2B5EF4-FFF2-40B4-BE49-F238E27FC236}">
                <a16:creationId xmlns:a16="http://schemas.microsoft.com/office/drawing/2014/main" id="{59AFE7AC-AB9D-F14D-9CD7-634C617D7B57}"/>
              </a:ext>
            </a:extLst>
          </p:cNvPr>
          <p:cNvPicPr>
            <a:picLocks noChangeAspect="1"/>
          </p:cNvPicPr>
          <p:nvPr/>
        </p:nvPicPr>
        <p:blipFill>
          <a:blip r:embed="rId3"/>
          <a:stretch>
            <a:fillRect/>
          </a:stretch>
        </p:blipFill>
        <p:spPr>
          <a:xfrm>
            <a:off x="947362" y="2571750"/>
            <a:ext cx="7249275" cy="1486768"/>
          </a:xfrm>
          <a:prstGeom prst="rect">
            <a:avLst/>
          </a:prstGeom>
        </p:spPr>
      </p:pic>
      <p:pic>
        <p:nvPicPr>
          <p:cNvPr id="4" name="Picture 3">
            <a:extLst>
              <a:ext uri="{FF2B5EF4-FFF2-40B4-BE49-F238E27FC236}">
                <a16:creationId xmlns:a16="http://schemas.microsoft.com/office/drawing/2014/main" id="{628F3CC0-7FEF-7549-B517-7B760CC22BD4}"/>
              </a:ext>
            </a:extLst>
          </p:cNvPr>
          <p:cNvPicPr>
            <a:picLocks noChangeAspect="1"/>
          </p:cNvPicPr>
          <p:nvPr/>
        </p:nvPicPr>
        <p:blipFill>
          <a:blip r:embed="rId4"/>
          <a:stretch>
            <a:fillRect/>
          </a:stretch>
        </p:blipFill>
        <p:spPr>
          <a:xfrm>
            <a:off x="1036840" y="888299"/>
            <a:ext cx="7481455" cy="3842718"/>
          </a:xfrm>
          <a:prstGeom prst="rect">
            <a:avLst/>
          </a:prstGeom>
        </p:spPr>
      </p:pic>
    </p:spTree>
    <p:extLst>
      <p:ext uri="{BB962C8B-B14F-4D97-AF65-F5344CB8AC3E}">
        <p14:creationId xmlns:p14="http://schemas.microsoft.com/office/powerpoint/2010/main" val="9973967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196316"/>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767543" y="786096"/>
            <a:ext cx="7353991" cy="1785654"/>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Advantages of using indexes</a:t>
            </a:r>
          </a:p>
          <a:p>
            <a:pPr marL="0" lvl="0" indent="0">
              <a:buClr>
                <a:schemeClr val="dk1"/>
              </a:buClr>
              <a:buSzPts val="1100"/>
            </a:pPr>
            <a:r>
              <a:rPr lang="en-US" sz="1400" dirty="0"/>
              <a:t>Indexes are used to find rows with specific column values quickly. Without an index, MySQL must begin with the first row and then read through the entire table to find the relevant rows. The larger the table, the more this costs. If the table has an index for the columns in question, MySQL can quickly determine the position to seek to in the middle of the data file without having to look at all the data.</a:t>
            </a:r>
            <a:endParaRPr sz="1400" dirty="0"/>
          </a:p>
        </p:txBody>
      </p:sp>
    </p:spTree>
    <p:extLst>
      <p:ext uri="{BB962C8B-B14F-4D97-AF65-F5344CB8AC3E}">
        <p14:creationId xmlns:p14="http://schemas.microsoft.com/office/powerpoint/2010/main" val="15999046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sp>
        <p:nvSpPr>
          <p:cNvPr id="5" name="Google Shape;170;p24">
            <a:extLst>
              <a:ext uri="{FF2B5EF4-FFF2-40B4-BE49-F238E27FC236}">
                <a16:creationId xmlns:a16="http://schemas.microsoft.com/office/drawing/2014/main" id="{35BE05BD-7E19-8B4A-8F41-961DFC146E8D}"/>
              </a:ext>
            </a:extLst>
          </p:cNvPr>
          <p:cNvSpPr txBox="1">
            <a:spLocks/>
          </p:cNvSpPr>
          <p:nvPr/>
        </p:nvSpPr>
        <p:spPr>
          <a:xfrm>
            <a:off x="767543" y="786096"/>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Firstly, we create index, namely </a:t>
            </a:r>
            <a:r>
              <a:rPr lang="en-US" sz="1400" dirty="0" err="1"/>
              <a:t>cus_index</a:t>
            </a:r>
            <a:r>
              <a:rPr lang="en-US" sz="1400" dirty="0"/>
              <a:t> on Age attribute of Customer’s table and use the following code</a:t>
            </a:r>
          </a:p>
        </p:txBody>
      </p:sp>
      <p:pic>
        <p:nvPicPr>
          <p:cNvPr id="3" name="Picture 2">
            <a:extLst>
              <a:ext uri="{FF2B5EF4-FFF2-40B4-BE49-F238E27FC236}">
                <a16:creationId xmlns:a16="http://schemas.microsoft.com/office/drawing/2014/main" id="{20204BF7-714F-EB4A-9306-2DAE804E60BE}"/>
              </a:ext>
            </a:extLst>
          </p:cNvPr>
          <p:cNvPicPr>
            <a:picLocks noChangeAspect="1"/>
          </p:cNvPicPr>
          <p:nvPr/>
        </p:nvPicPr>
        <p:blipFill>
          <a:blip r:embed="rId3"/>
          <a:stretch>
            <a:fillRect/>
          </a:stretch>
        </p:blipFill>
        <p:spPr>
          <a:xfrm>
            <a:off x="767543" y="1707490"/>
            <a:ext cx="7562273" cy="864260"/>
          </a:xfrm>
          <a:prstGeom prst="rect">
            <a:avLst/>
          </a:prstGeom>
        </p:spPr>
      </p:pic>
    </p:spTree>
    <p:extLst>
      <p:ext uri="{BB962C8B-B14F-4D97-AF65-F5344CB8AC3E}">
        <p14:creationId xmlns:p14="http://schemas.microsoft.com/office/powerpoint/2010/main" val="16756247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sp>
        <p:nvSpPr>
          <p:cNvPr id="5" name="Google Shape;170;p24">
            <a:extLst>
              <a:ext uri="{FF2B5EF4-FFF2-40B4-BE49-F238E27FC236}">
                <a16:creationId xmlns:a16="http://schemas.microsoft.com/office/drawing/2014/main" id="{35BE05BD-7E19-8B4A-8F41-961DFC146E8D}"/>
              </a:ext>
            </a:extLst>
          </p:cNvPr>
          <p:cNvSpPr txBox="1">
            <a:spLocks/>
          </p:cNvSpPr>
          <p:nvPr/>
        </p:nvSpPr>
        <p:spPr>
          <a:xfrm>
            <a:off x="767543" y="786096"/>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Firstly, we create index, namely </a:t>
            </a:r>
            <a:r>
              <a:rPr lang="en-US" sz="1400" dirty="0" err="1"/>
              <a:t>cus_index</a:t>
            </a:r>
            <a:r>
              <a:rPr lang="en-US" sz="1400" dirty="0"/>
              <a:t> on Age attribute of Customer’s table and use the following code</a:t>
            </a:r>
          </a:p>
        </p:txBody>
      </p:sp>
      <p:pic>
        <p:nvPicPr>
          <p:cNvPr id="3" name="Picture 2">
            <a:extLst>
              <a:ext uri="{FF2B5EF4-FFF2-40B4-BE49-F238E27FC236}">
                <a16:creationId xmlns:a16="http://schemas.microsoft.com/office/drawing/2014/main" id="{20204BF7-714F-EB4A-9306-2DAE804E60BE}"/>
              </a:ext>
            </a:extLst>
          </p:cNvPr>
          <p:cNvPicPr>
            <a:picLocks noChangeAspect="1"/>
          </p:cNvPicPr>
          <p:nvPr/>
        </p:nvPicPr>
        <p:blipFill>
          <a:blip r:embed="rId3"/>
          <a:stretch>
            <a:fillRect/>
          </a:stretch>
        </p:blipFill>
        <p:spPr>
          <a:xfrm>
            <a:off x="767542" y="1525749"/>
            <a:ext cx="7591498" cy="867600"/>
          </a:xfrm>
          <a:prstGeom prst="rect">
            <a:avLst/>
          </a:prstGeom>
        </p:spPr>
      </p:pic>
      <p:sp>
        <p:nvSpPr>
          <p:cNvPr id="8" name="Google Shape;170;p24">
            <a:extLst>
              <a:ext uri="{FF2B5EF4-FFF2-40B4-BE49-F238E27FC236}">
                <a16:creationId xmlns:a16="http://schemas.microsoft.com/office/drawing/2014/main" id="{675C037E-7B08-8044-AD7C-32B09BA255ED}"/>
              </a:ext>
            </a:extLst>
          </p:cNvPr>
          <p:cNvSpPr txBox="1">
            <a:spLocks/>
          </p:cNvSpPr>
          <p:nvPr/>
        </p:nvSpPr>
        <p:spPr>
          <a:xfrm>
            <a:off x="767542" y="2694396"/>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Then we check how fast it is when using index </a:t>
            </a:r>
            <a:r>
              <a:rPr lang="en-US" sz="1400" dirty="0" err="1"/>
              <a:t>andEXPLAINclauseto</a:t>
            </a:r>
            <a:r>
              <a:rPr lang="en-US" sz="1400" dirty="0"/>
              <a:t> find customers who are greater than 30 years old:</a:t>
            </a:r>
          </a:p>
        </p:txBody>
      </p:sp>
      <p:pic>
        <p:nvPicPr>
          <p:cNvPr id="4" name="Picture 3">
            <a:extLst>
              <a:ext uri="{FF2B5EF4-FFF2-40B4-BE49-F238E27FC236}">
                <a16:creationId xmlns:a16="http://schemas.microsoft.com/office/drawing/2014/main" id="{69AE9AA0-45ED-D049-AAA1-A2BF36E17B96}"/>
              </a:ext>
            </a:extLst>
          </p:cNvPr>
          <p:cNvPicPr>
            <a:picLocks noChangeAspect="1"/>
          </p:cNvPicPr>
          <p:nvPr/>
        </p:nvPicPr>
        <p:blipFill>
          <a:blip r:embed="rId4"/>
          <a:stretch>
            <a:fillRect/>
          </a:stretch>
        </p:blipFill>
        <p:spPr>
          <a:xfrm>
            <a:off x="767542" y="3493144"/>
            <a:ext cx="7353990" cy="876220"/>
          </a:xfrm>
          <a:prstGeom prst="rect">
            <a:avLst/>
          </a:prstGeom>
        </p:spPr>
      </p:pic>
    </p:spTree>
    <p:extLst>
      <p:ext uri="{BB962C8B-B14F-4D97-AF65-F5344CB8AC3E}">
        <p14:creationId xmlns:p14="http://schemas.microsoft.com/office/powerpoint/2010/main" val="6383892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sp>
        <p:nvSpPr>
          <p:cNvPr id="8" name="Google Shape;170;p24">
            <a:extLst>
              <a:ext uri="{FF2B5EF4-FFF2-40B4-BE49-F238E27FC236}">
                <a16:creationId xmlns:a16="http://schemas.microsoft.com/office/drawing/2014/main" id="{675C037E-7B08-8044-AD7C-32B09BA255ED}"/>
              </a:ext>
            </a:extLst>
          </p:cNvPr>
          <p:cNvSpPr txBox="1">
            <a:spLocks/>
          </p:cNvSpPr>
          <p:nvPr/>
        </p:nvSpPr>
        <p:spPr>
          <a:xfrm>
            <a:off x="767543" y="896782"/>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Then we check how fast it is when using index </a:t>
            </a:r>
            <a:r>
              <a:rPr lang="en-US" sz="1400" dirty="0" err="1"/>
              <a:t>andEXPLAINclauseto</a:t>
            </a:r>
            <a:r>
              <a:rPr lang="en-US" sz="1400" dirty="0"/>
              <a:t> find customers who are greater than 30 years old:</a:t>
            </a:r>
          </a:p>
        </p:txBody>
      </p:sp>
      <p:pic>
        <p:nvPicPr>
          <p:cNvPr id="4" name="Picture 3">
            <a:extLst>
              <a:ext uri="{FF2B5EF4-FFF2-40B4-BE49-F238E27FC236}">
                <a16:creationId xmlns:a16="http://schemas.microsoft.com/office/drawing/2014/main" id="{69AE9AA0-45ED-D049-AAA1-A2BF36E17B96}"/>
              </a:ext>
            </a:extLst>
          </p:cNvPr>
          <p:cNvPicPr>
            <a:picLocks noChangeAspect="1"/>
          </p:cNvPicPr>
          <p:nvPr/>
        </p:nvPicPr>
        <p:blipFill>
          <a:blip r:embed="rId3"/>
          <a:stretch>
            <a:fillRect/>
          </a:stretch>
        </p:blipFill>
        <p:spPr>
          <a:xfrm>
            <a:off x="767543" y="1695530"/>
            <a:ext cx="7353990" cy="876220"/>
          </a:xfrm>
          <a:prstGeom prst="rect">
            <a:avLst/>
          </a:prstGeom>
        </p:spPr>
      </p:pic>
      <p:pic>
        <p:nvPicPr>
          <p:cNvPr id="6" name="Picture 5">
            <a:extLst>
              <a:ext uri="{FF2B5EF4-FFF2-40B4-BE49-F238E27FC236}">
                <a16:creationId xmlns:a16="http://schemas.microsoft.com/office/drawing/2014/main" id="{588E2C01-F9C7-CF48-907F-EC87E0AF0CD4}"/>
              </a:ext>
            </a:extLst>
          </p:cNvPr>
          <p:cNvPicPr>
            <a:picLocks noChangeAspect="1"/>
          </p:cNvPicPr>
          <p:nvPr/>
        </p:nvPicPr>
        <p:blipFill>
          <a:blip r:embed="rId4"/>
          <a:stretch>
            <a:fillRect/>
          </a:stretch>
        </p:blipFill>
        <p:spPr>
          <a:xfrm>
            <a:off x="767543" y="3189185"/>
            <a:ext cx="8179338" cy="469800"/>
          </a:xfrm>
          <a:prstGeom prst="rect">
            <a:avLst/>
          </a:prstGeom>
        </p:spPr>
      </p:pic>
    </p:spTree>
    <p:extLst>
      <p:ext uri="{BB962C8B-B14F-4D97-AF65-F5344CB8AC3E}">
        <p14:creationId xmlns:p14="http://schemas.microsoft.com/office/powerpoint/2010/main" val="333409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9" y="178772"/>
            <a:ext cx="206100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err="1"/>
              <a:t>BankStaff</a:t>
            </a:r>
            <a:r>
              <a:rPr lang="en-US" sz="1400" b="1" dirty="0"/>
              <a:t> Relation</a:t>
            </a:r>
          </a:p>
        </p:txBody>
      </p:sp>
      <p:pic>
        <p:nvPicPr>
          <p:cNvPr id="3" name="Picture 2">
            <a:extLst>
              <a:ext uri="{FF2B5EF4-FFF2-40B4-BE49-F238E27FC236}">
                <a16:creationId xmlns:a16="http://schemas.microsoft.com/office/drawing/2014/main" id="{90C92300-AB5D-7946-93BC-B4D784FF5A1C}"/>
              </a:ext>
            </a:extLst>
          </p:cNvPr>
          <p:cNvPicPr>
            <a:picLocks noChangeAspect="1"/>
          </p:cNvPicPr>
          <p:nvPr/>
        </p:nvPicPr>
        <p:blipFill>
          <a:blip r:embed="rId3"/>
          <a:stretch>
            <a:fillRect/>
          </a:stretch>
        </p:blipFill>
        <p:spPr>
          <a:xfrm>
            <a:off x="765329" y="856035"/>
            <a:ext cx="5950066" cy="1715715"/>
          </a:xfrm>
          <a:prstGeom prst="rect">
            <a:avLst/>
          </a:prstGeom>
        </p:spPr>
      </p:pic>
      <p:pic>
        <p:nvPicPr>
          <p:cNvPr id="6" name="Picture 5">
            <a:extLst>
              <a:ext uri="{FF2B5EF4-FFF2-40B4-BE49-F238E27FC236}">
                <a16:creationId xmlns:a16="http://schemas.microsoft.com/office/drawing/2014/main" id="{F96F4CDD-4958-E74F-A3ED-678EAB0FC9FB}"/>
              </a:ext>
            </a:extLst>
          </p:cNvPr>
          <p:cNvPicPr>
            <a:picLocks noChangeAspect="1"/>
          </p:cNvPicPr>
          <p:nvPr/>
        </p:nvPicPr>
        <p:blipFill>
          <a:blip r:embed="rId4"/>
          <a:stretch>
            <a:fillRect/>
          </a:stretch>
        </p:blipFill>
        <p:spPr>
          <a:xfrm>
            <a:off x="765329" y="3284165"/>
            <a:ext cx="8293100" cy="1003300"/>
          </a:xfrm>
          <a:prstGeom prst="rect">
            <a:avLst/>
          </a:prstGeom>
        </p:spPr>
      </p:pic>
    </p:spTree>
    <p:extLst>
      <p:ext uri="{BB962C8B-B14F-4D97-AF65-F5344CB8AC3E}">
        <p14:creationId xmlns:p14="http://schemas.microsoft.com/office/powerpoint/2010/main" val="38129072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sp>
        <p:nvSpPr>
          <p:cNvPr id="8" name="Google Shape;170;p24">
            <a:extLst>
              <a:ext uri="{FF2B5EF4-FFF2-40B4-BE49-F238E27FC236}">
                <a16:creationId xmlns:a16="http://schemas.microsoft.com/office/drawing/2014/main" id="{675C037E-7B08-8044-AD7C-32B09BA255ED}"/>
              </a:ext>
            </a:extLst>
          </p:cNvPr>
          <p:cNvSpPr txBox="1">
            <a:spLocks/>
          </p:cNvSpPr>
          <p:nvPr/>
        </p:nvSpPr>
        <p:spPr>
          <a:xfrm>
            <a:off x="767543" y="896782"/>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Then we check how fast it is when using index and EXPLAIN clause to find customers who are greater than 30 years old:</a:t>
            </a:r>
          </a:p>
        </p:txBody>
      </p:sp>
      <p:pic>
        <p:nvPicPr>
          <p:cNvPr id="4" name="Picture 3">
            <a:extLst>
              <a:ext uri="{FF2B5EF4-FFF2-40B4-BE49-F238E27FC236}">
                <a16:creationId xmlns:a16="http://schemas.microsoft.com/office/drawing/2014/main" id="{69AE9AA0-45ED-D049-AAA1-A2BF36E17B96}"/>
              </a:ext>
            </a:extLst>
          </p:cNvPr>
          <p:cNvPicPr>
            <a:picLocks noChangeAspect="1"/>
          </p:cNvPicPr>
          <p:nvPr/>
        </p:nvPicPr>
        <p:blipFill>
          <a:blip r:embed="rId3"/>
          <a:stretch>
            <a:fillRect/>
          </a:stretch>
        </p:blipFill>
        <p:spPr>
          <a:xfrm>
            <a:off x="767543" y="1695530"/>
            <a:ext cx="7353990" cy="876220"/>
          </a:xfrm>
          <a:prstGeom prst="rect">
            <a:avLst/>
          </a:prstGeom>
        </p:spPr>
      </p:pic>
      <p:sp>
        <p:nvSpPr>
          <p:cNvPr id="9" name="Google Shape;170;p24">
            <a:extLst>
              <a:ext uri="{FF2B5EF4-FFF2-40B4-BE49-F238E27FC236}">
                <a16:creationId xmlns:a16="http://schemas.microsoft.com/office/drawing/2014/main" id="{3A9E9615-D3B5-0740-81E5-0C8CAE87088F}"/>
              </a:ext>
            </a:extLst>
          </p:cNvPr>
          <p:cNvSpPr txBox="1">
            <a:spLocks/>
          </p:cNvSpPr>
          <p:nvPr/>
        </p:nvSpPr>
        <p:spPr>
          <a:xfrm>
            <a:off x="767542" y="2876205"/>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we drop this index and use EXPLAIN clause again to compare the fast without using index.</a:t>
            </a:r>
          </a:p>
        </p:txBody>
      </p:sp>
      <p:pic>
        <p:nvPicPr>
          <p:cNvPr id="3" name="Picture 2">
            <a:extLst>
              <a:ext uri="{FF2B5EF4-FFF2-40B4-BE49-F238E27FC236}">
                <a16:creationId xmlns:a16="http://schemas.microsoft.com/office/drawing/2014/main" id="{5E0849ED-40F7-8E42-9851-AED19407B0BD}"/>
              </a:ext>
            </a:extLst>
          </p:cNvPr>
          <p:cNvPicPr>
            <a:picLocks noChangeAspect="1"/>
          </p:cNvPicPr>
          <p:nvPr/>
        </p:nvPicPr>
        <p:blipFill>
          <a:blip r:embed="rId4"/>
          <a:stretch>
            <a:fillRect/>
          </a:stretch>
        </p:blipFill>
        <p:spPr>
          <a:xfrm>
            <a:off x="767542" y="3656381"/>
            <a:ext cx="7331299" cy="1051791"/>
          </a:xfrm>
          <a:prstGeom prst="rect">
            <a:avLst/>
          </a:prstGeom>
        </p:spPr>
      </p:pic>
    </p:spTree>
    <p:extLst>
      <p:ext uri="{BB962C8B-B14F-4D97-AF65-F5344CB8AC3E}">
        <p14:creationId xmlns:p14="http://schemas.microsoft.com/office/powerpoint/2010/main" val="5457747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sp>
        <p:nvSpPr>
          <p:cNvPr id="9" name="Google Shape;170;p24">
            <a:extLst>
              <a:ext uri="{FF2B5EF4-FFF2-40B4-BE49-F238E27FC236}">
                <a16:creationId xmlns:a16="http://schemas.microsoft.com/office/drawing/2014/main" id="{3A9E9615-D3B5-0740-81E5-0C8CAE87088F}"/>
              </a:ext>
            </a:extLst>
          </p:cNvPr>
          <p:cNvSpPr txBox="1">
            <a:spLocks/>
          </p:cNvSpPr>
          <p:nvPr/>
        </p:nvSpPr>
        <p:spPr>
          <a:xfrm>
            <a:off x="767543" y="922714"/>
            <a:ext cx="7353991" cy="68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we drop this index and use EXPLAIN clause again to compare the fast without using index.</a:t>
            </a:r>
          </a:p>
        </p:txBody>
      </p:sp>
      <p:pic>
        <p:nvPicPr>
          <p:cNvPr id="3" name="Picture 2">
            <a:extLst>
              <a:ext uri="{FF2B5EF4-FFF2-40B4-BE49-F238E27FC236}">
                <a16:creationId xmlns:a16="http://schemas.microsoft.com/office/drawing/2014/main" id="{5E0849ED-40F7-8E42-9851-AED19407B0BD}"/>
              </a:ext>
            </a:extLst>
          </p:cNvPr>
          <p:cNvPicPr>
            <a:picLocks noChangeAspect="1"/>
          </p:cNvPicPr>
          <p:nvPr/>
        </p:nvPicPr>
        <p:blipFill>
          <a:blip r:embed="rId3"/>
          <a:stretch>
            <a:fillRect/>
          </a:stretch>
        </p:blipFill>
        <p:spPr>
          <a:xfrm>
            <a:off x="767543" y="1702890"/>
            <a:ext cx="7331299" cy="1051791"/>
          </a:xfrm>
          <a:prstGeom prst="rect">
            <a:avLst/>
          </a:prstGeom>
        </p:spPr>
      </p:pic>
      <p:pic>
        <p:nvPicPr>
          <p:cNvPr id="5" name="Picture 4">
            <a:extLst>
              <a:ext uri="{FF2B5EF4-FFF2-40B4-BE49-F238E27FC236}">
                <a16:creationId xmlns:a16="http://schemas.microsoft.com/office/drawing/2014/main" id="{BCC657D7-EB64-C441-93BA-2EDB961D0EB3}"/>
              </a:ext>
            </a:extLst>
          </p:cNvPr>
          <p:cNvPicPr>
            <a:picLocks noChangeAspect="1"/>
          </p:cNvPicPr>
          <p:nvPr/>
        </p:nvPicPr>
        <p:blipFill>
          <a:blip r:embed="rId4"/>
          <a:stretch>
            <a:fillRect/>
          </a:stretch>
        </p:blipFill>
        <p:spPr>
          <a:xfrm>
            <a:off x="767543" y="3480458"/>
            <a:ext cx="7404100" cy="444500"/>
          </a:xfrm>
          <a:prstGeom prst="rect">
            <a:avLst/>
          </a:prstGeom>
        </p:spPr>
      </p:pic>
    </p:spTree>
    <p:extLst>
      <p:ext uri="{BB962C8B-B14F-4D97-AF65-F5344CB8AC3E}">
        <p14:creationId xmlns:p14="http://schemas.microsoft.com/office/powerpoint/2010/main" val="15557111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TUNING AND MANIPULATING BANK_TRANSACTION DATABASE</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Indexing for our database</a:t>
            </a:r>
          </a:p>
        </p:txBody>
      </p:sp>
      <p:sp>
        <p:nvSpPr>
          <p:cNvPr id="7" name="Google Shape;170;p24">
            <a:extLst>
              <a:ext uri="{FF2B5EF4-FFF2-40B4-BE49-F238E27FC236}">
                <a16:creationId xmlns:a16="http://schemas.microsoft.com/office/drawing/2014/main" id="{74D284A5-CF60-2343-A76C-C07267BA7926}"/>
              </a:ext>
            </a:extLst>
          </p:cNvPr>
          <p:cNvSpPr txBox="1">
            <a:spLocks noGrp="1"/>
          </p:cNvSpPr>
          <p:nvPr>
            <p:ph type="subTitle" idx="1"/>
          </p:nvPr>
        </p:nvSpPr>
        <p:spPr>
          <a:xfrm>
            <a:off x="3485805" y="261900"/>
            <a:ext cx="7304115" cy="4698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b="1" dirty="0"/>
              <a:t>Demonstration </a:t>
            </a:r>
            <a:endParaRPr sz="1400" dirty="0"/>
          </a:p>
        </p:txBody>
      </p:sp>
      <p:pic>
        <p:nvPicPr>
          <p:cNvPr id="5" name="Picture 4">
            <a:extLst>
              <a:ext uri="{FF2B5EF4-FFF2-40B4-BE49-F238E27FC236}">
                <a16:creationId xmlns:a16="http://schemas.microsoft.com/office/drawing/2014/main" id="{BCC657D7-EB64-C441-93BA-2EDB961D0EB3}"/>
              </a:ext>
            </a:extLst>
          </p:cNvPr>
          <p:cNvPicPr>
            <a:picLocks noChangeAspect="1"/>
          </p:cNvPicPr>
          <p:nvPr/>
        </p:nvPicPr>
        <p:blipFill>
          <a:blip r:embed="rId3"/>
          <a:stretch>
            <a:fillRect/>
          </a:stretch>
        </p:blipFill>
        <p:spPr>
          <a:xfrm>
            <a:off x="767543" y="2161921"/>
            <a:ext cx="7404100" cy="444500"/>
          </a:xfrm>
          <a:prstGeom prst="rect">
            <a:avLst/>
          </a:prstGeom>
        </p:spPr>
      </p:pic>
      <p:pic>
        <p:nvPicPr>
          <p:cNvPr id="8" name="Picture 7">
            <a:extLst>
              <a:ext uri="{FF2B5EF4-FFF2-40B4-BE49-F238E27FC236}">
                <a16:creationId xmlns:a16="http://schemas.microsoft.com/office/drawing/2014/main" id="{EF66255B-EC94-7348-91B1-C64BBB4BA741}"/>
              </a:ext>
            </a:extLst>
          </p:cNvPr>
          <p:cNvPicPr>
            <a:picLocks noChangeAspect="1"/>
          </p:cNvPicPr>
          <p:nvPr/>
        </p:nvPicPr>
        <p:blipFill>
          <a:blip r:embed="rId4"/>
          <a:stretch>
            <a:fillRect/>
          </a:stretch>
        </p:blipFill>
        <p:spPr>
          <a:xfrm>
            <a:off x="767543" y="1185818"/>
            <a:ext cx="8179338" cy="469800"/>
          </a:xfrm>
          <a:prstGeom prst="rect">
            <a:avLst/>
          </a:prstGeom>
        </p:spPr>
      </p:pic>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3194344"/>
            <a:ext cx="7353991" cy="1526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As you can see from the second figure, there are no index used by DBMS to find the Age attribute and there are 2 filtered rows. In the contrast, in the first figure there is only 1 filtered row. Because we only inserted a little bit data to our database so we don’t see the differences between them. If there are lots of data in relations, then using indexes is always better than without using them.</a:t>
            </a:r>
          </a:p>
        </p:txBody>
      </p:sp>
    </p:spTree>
    <p:extLst>
      <p:ext uri="{BB962C8B-B14F-4D97-AF65-F5344CB8AC3E}">
        <p14:creationId xmlns:p14="http://schemas.microsoft.com/office/powerpoint/2010/main" val="27380647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578026"/>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AN APPLICATION ON TOP OF THE DESIGNED DB SYSTEM </a:t>
            </a: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rPr>
              <a:t>05</a:t>
            </a:r>
            <a:endParaRPr dirty="0">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extLst>
      <p:ext uri="{BB962C8B-B14F-4D97-AF65-F5344CB8AC3E}">
        <p14:creationId xmlns:p14="http://schemas.microsoft.com/office/powerpoint/2010/main" val="4599526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Firstly, we create a GUI(graphical user interface) and connect it to </a:t>
            </a:r>
            <a:r>
              <a:rPr lang="en-US" sz="1400" dirty="0" err="1"/>
              <a:t>Mysql</a:t>
            </a:r>
            <a:r>
              <a:rPr lang="en-US" sz="1400" dirty="0"/>
              <a:t> in Java (</a:t>
            </a:r>
            <a:r>
              <a:rPr lang="en-US" sz="1400" dirty="0" err="1"/>
              <a:t>Netbeans</a:t>
            </a:r>
            <a:r>
              <a:rPr lang="en-US" sz="1400" dirty="0"/>
              <a:t>) and using </a:t>
            </a:r>
            <a:r>
              <a:rPr lang="en-US" sz="1400" dirty="0" err="1"/>
              <a:t>mysql</a:t>
            </a:r>
            <a:r>
              <a:rPr lang="en-US" sz="1400" dirty="0"/>
              <a:t>-connector-java like this.</a:t>
            </a:r>
          </a:p>
        </p:txBody>
      </p:sp>
      <p:pic>
        <p:nvPicPr>
          <p:cNvPr id="12" name="Picture 11">
            <a:extLst>
              <a:ext uri="{FF2B5EF4-FFF2-40B4-BE49-F238E27FC236}">
                <a16:creationId xmlns:a16="http://schemas.microsoft.com/office/drawing/2014/main" id="{D3DA8382-1905-324A-9E7B-A02A6F2A1DAA}"/>
              </a:ext>
            </a:extLst>
          </p:cNvPr>
          <p:cNvPicPr>
            <a:picLocks noChangeAspect="1"/>
          </p:cNvPicPr>
          <p:nvPr/>
        </p:nvPicPr>
        <p:blipFill>
          <a:blip r:embed="rId3"/>
          <a:stretch>
            <a:fillRect/>
          </a:stretch>
        </p:blipFill>
        <p:spPr>
          <a:xfrm>
            <a:off x="767543" y="1404852"/>
            <a:ext cx="6266258" cy="3485689"/>
          </a:xfrm>
          <a:prstGeom prst="rect">
            <a:avLst/>
          </a:prstGeom>
        </p:spPr>
      </p:pic>
    </p:spTree>
    <p:extLst>
      <p:ext uri="{BB962C8B-B14F-4D97-AF65-F5344CB8AC3E}">
        <p14:creationId xmlns:p14="http://schemas.microsoft.com/office/powerpoint/2010/main" val="42146533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Next, let move on to file in menu bar, there are three table to tackle data that is Customer, </a:t>
            </a:r>
            <a:r>
              <a:rPr lang="en-US" sz="1400" dirty="0" err="1"/>
              <a:t>BankCard</a:t>
            </a:r>
            <a:r>
              <a:rPr lang="en-US" sz="1400" dirty="0"/>
              <a:t>, Account residing in file. Begin with Customer</a:t>
            </a:r>
          </a:p>
        </p:txBody>
      </p:sp>
      <p:pic>
        <p:nvPicPr>
          <p:cNvPr id="3" name="Picture 2">
            <a:extLst>
              <a:ext uri="{FF2B5EF4-FFF2-40B4-BE49-F238E27FC236}">
                <a16:creationId xmlns:a16="http://schemas.microsoft.com/office/drawing/2014/main" id="{E7FA07CA-1470-4945-B621-7C63862AEE1D}"/>
              </a:ext>
            </a:extLst>
          </p:cNvPr>
          <p:cNvPicPr>
            <a:picLocks noChangeAspect="1"/>
          </p:cNvPicPr>
          <p:nvPr/>
        </p:nvPicPr>
        <p:blipFill>
          <a:blip r:embed="rId3"/>
          <a:stretch>
            <a:fillRect/>
          </a:stretch>
        </p:blipFill>
        <p:spPr>
          <a:xfrm>
            <a:off x="767543" y="1324870"/>
            <a:ext cx="5524414" cy="3818630"/>
          </a:xfrm>
          <a:prstGeom prst="rect">
            <a:avLst/>
          </a:prstGeom>
        </p:spPr>
      </p:pic>
    </p:spTree>
    <p:extLst>
      <p:ext uri="{BB962C8B-B14F-4D97-AF65-F5344CB8AC3E}">
        <p14:creationId xmlns:p14="http://schemas.microsoft.com/office/powerpoint/2010/main" val="30050655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let insert one value to our database.</a:t>
            </a:r>
          </a:p>
        </p:txBody>
      </p:sp>
      <p:pic>
        <p:nvPicPr>
          <p:cNvPr id="4" name="Picture 3">
            <a:extLst>
              <a:ext uri="{FF2B5EF4-FFF2-40B4-BE49-F238E27FC236}">
                <a16:creationId xmlns:a16="http://schemas.microsoft.com/office/drawing/2014/main" id="{49689C17-3603-1949-82F5-1DDE85241231}"/>
              </a:ext>
            </a:extLst>
          </p:cNvPr>
          <p:cNvPicPr>
            <a:picLocks noChangeAspect="1"/>
          </p:cNvPicPr>
          <p:nvPr/>
        </p:nvPicPr>
        <p:blipFill>
          <a:blip r:embed="rId3"/>
          <a:stretch>
            <a:fillRect/>
          </a:stretch>
        </p:blipFill>
        <p:spPr>
          <a:xfrm>
            <a:off x="767543" y="1095512"/>
            <a:ext cx="5501201" cy="3734109"/>
          </a:xfrm>
          <a:prstGeom prst="rect">
            <a:avLst/>
          </a:prstGeom>
        </p:spPr>
      </p:pic>
    </p:spTree>
    <p:extLst>
      <p:ext uri="{BB962C8B-B14F-4D97-AF65-F5344CB8AC3E}">
        <p14:creationId xmlns:p14="http://schemas.microsoft.com/office/powerpoint/2010/main" val="37634586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let insert one value to our database.</a:t>
            </a:r>
          </a:p>
        </p:txBody>
      </p:sp>
      <p:pic>
        <p:nvPicPr>
          <p:cNvPr id="4" name="Picture 3">
            <a:extLst>
              <a:ext uri="{FF2B5EF4-FFF2-40B4-BE49-F238E27FC236}">
                <a16:creationId xmlns:a16="http://schemas.microsoft.com/office/drawing/2014/main" id="{49689C17-3603-1949-82F5-1DDE85241231}"/>
              </a:ext>
            </a:extLst>
          </p:cNvPr>
          <p:cNvPicPr>
            <a:picLocks noChangeAspect="1"/>
          </p:cNvPicPr>
          <p:nvPr/>
        </p:nvPicPr>
        <p:blipFill>
          <a:blip r:embed="rId3"/>
          <a:stretch>
            <a:fillRect/>
          </a:stretch>
        </p:blipFill>
        <p:spPr>
          <a:xfrm>
            <a:off x="767543" y="1095512"/>
            <a:ext cx="5501201" cy="3734109"/>
          </a:xfrm>
          <a:prstGeom prst="rect">
            <a:avLst/>
          </a:prstGeom>
        </p:spPr>
      </p:pic>
      <p:pic>
        <p:nvPicPr>
          <p:cNvPr id="6" name="Picture 5">
            <a:extLst>
              <a:ext uri="{FF2B5EF4-FFF2-40B4-BE49-F238E27FC236}">
                <a16:creationId xmlns:a16="http://schemas.microsoft.com/office/drawing/2014/main" id="{E1223B0D-C6CD-7F4B-8792-A144F788C6C2}"/>
              </a:ext>
            </a:extLst>
          </p:cNvPr>
          <p:cNvPicPr>
            <a:picLocks noChangeAspect="1"/>
          </p:cNvPicPr>
          <p:nvPr/>
        </p:nvPicPr>
        <p:blipFill>
          <a:blip r:embed="rId4"/>
          <a:stretch>
            <a:fillRect/>
          </a:stretch>
        </p:blipFill>
        <p:spPr>
          <a:xfrm>
            <a:off x="2211184" y="3738649"/>
            <a:ext cx="6658495" cy="567731"/>
          </a:xfrm>
          <a:prstGeom prst="rect">
            <a:avLst/>
          </a:prstGeom>
        </p:spPr>
      </p:pic>
    </p:spTree>
    <p:extLst>
      <p:ext uri="{BB962C8B-B14F-4D97-AF65-F5344CB8AC3E}">
        <p14:creationId xmlns:p14="http://schemas.microsoft.com/office/powerpoint/2010/main" val="780335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Continue to Account interface( abbreviate for </a:t>
            </a:r>
            <a:r>
              <a:rPr lang="en-US" sz="1400" dirty="0" err="1"/>
              <a:t>BankAccount</a:t>
            </a:r>
            <a:r>
              <a:rPr lang="en-US" sz="1400" dirty="0"/>
              <a:t>). When inserting data into </a:t>
            </a:r>
            <a:r>
              <a:rPr lang="en-US" sz="1400" dirty="0" err="1"/>
              <a:t>BankAccount</a:t>
            </a:r>
            <a:r>
              <a:rPr lang="en-US" sz="1400" dirty="0"/>
              <a:t>, result look like this.</a:t>
            </a:r>
          </a:p>
        </p:txBody>
      </p:sp>
      <p:pic>
        <p:nvPicPr>
          <p:cNvPr id="3" name="Picture 2">
            <a:extLst>
              <a:ext uri="{FF2B5EF4-FFF2-40B4-BE49-F238E27FC236}">
                <a16:creationId xmlns:a16="http://schemas.microsoft.com/office/drawing/2014/main" id="{C39E83EC-068C-064A-8A74-B85DD983E6B8}"/>
              </a:ext>
            </a:extLst>
          </p:cNvPr>
          <p:cNvPicPr>
            <a:picLocks noChangeAspect="1"/>
          </p:cNvPicPr>
          <p:nvPr/>
        </p:nvPicPr>
        <p:blipFill>
          <a:blip r:embed="rId3"/>
          <a:stretch>
            <a:fillRect/>
          </a:stretch>
        </p:blipFill>
        <p:spPr>
          <a:xfrm>
            <a:off x="2382268" y="1292593"/>
            <a:ext cx="4379463" cy="3850907"/>
          </a:xfrm>
          <a:prstGeom prst="rect">
            <a:avLst/>
          </a:prstGeom>
        </p:spPr>
      </p:pic>
    </p:spTree>
    <p:extLst>
      <p:ext uri="{BB962C8B-B14F-4D97-AF65-F5344CB8AC3E}">
        <p14:creationId xmlns:p14="http://schemas.microsoft.com/office/powerpoint/2010/main" val="1545794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Continue to Account interface( abbreviate for </a:t>
            </a:r>
            <a:r>
              <a:rPr lang="en-US" sz="1400" dirty="0" err="1"/>
              <a:t>BankAccount</a:t>
            </a:r>
            <a:r>
              <a:rPr lang="en-US" sz="1400" dirty="0"/>
              <a:t>). When inserting data into </a:t>
            </a:r>
            <a:r>
              <a:rPr lang="en-US" sz="1400" dirty="0" err="1"/>
              <a:t>BankAccount</a:t>
            </a:r>
            <a:r>
              <a:rPr lang="en-US" sz="1400" dirty="0"/>
              <a:t>, result look like this.</a:t>
            </a:r>
          </a:p>
        </p:txBody>
      </p:sp>
      <p:pic>
        <p:nvPicPr>
          <p:cNvPr id="3" name="Picture 2">
            <a:extLst>
              <a:ext uri="{FF2B5EF4-FFF2-40B4-BE49-F238E27FC236}">
                <a16:creationId xmlns:a16="http://schemas.microsoft.com/office/drawing/2014/main" id="{C39E83EC-068C-064A-8A74-B85DD983E6B8}"/>
              </a:ext>
            </a:extLst>
          </p:cNvPr>
          <p:cNvPicPr>
            <a:picLocks noChangeAspect="1"/>
          </p:cNvPicPr>
          <p:nvPr/>
        </p:nvPicPr>
        <p:blipFill>
          <a:blip r:embed="rId3"/>
          <a:stretch>
            <a:fillRect/>
          </a:stretch>
        </p:blipFill>
        <p:spPr>
          <a:xfrm>
            <a:off x="767543" y="1291500"/>
            <a:ext cx="4380706" cy="3852000"/>
          </a:xfrm>
          <a:prstGeom prst="rect">
            <a:avLst/>
          </a:prstGeom>
        </p:spPr>
      </p:pic>
      <p:pic>
        <p:nvPicPr>
          <p:cNvPr id="4" name="Picture 3">
            <a:extLst>
              <a:ext uri="{FF2B5EF4-FFF2-40B4-BE49-F238E27FC236}">
                <a16:creationId xmlns:a16="http://schemas.microsoft.com/office/drawing/2014/main" id="{829D7EC5-BCF2-6F44-85B9-042F75C25437}"/>
              </a:ext>
            </a:extLst>
          </p:cNvPr>
          <p:cNvPicPr>
            <a:picLocks noChangeAspect="1"/>
          </p:cNvPicPr>
          <p:nvPr/>
        </p:nvPicPr>
        <p:blipFill>
          <a:blip r:embed="rId4"/>
          <a:stretch>
            <a:fillRect/>
          </a:stretch>
        </p:blipFill>
        <p:spPr>
          <a:xfrm>
            <a:off x="1098255" y="2816994"/>
            <a:ext cx="7466576" cy="921655"/>
          </a:xfrm>
          <a:prstGeom prst="rect">
            <a:avLst/>
          </a:prstGeom>
        </p:spPr>
      </p:pic>
    </p:spTree>
    <p:extLst>
      <p:ext uri="{BB962C8B-B14F-4D97-AF65-F5344CB8AC3E}">
        <p14:creationId xmlns:p14="http://schemas.microsoft.com/office/powerpoint/2010/main" val="12156086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err="1"/>
              <a:t>BankAccount</a:t>
            </a:r>
            <a:r>
              <a:rPr lang="en-US" sz="1400" b="1" dirty="0"/>
              <a:t> Relation</a:t>
            </a:r>
          </a:p>
        </p:txBody>
      </p:sp>
      <p:pic>
        <p:nvPicPr>
          <p:cNvPr id="4" name="Picture 3">
            <a:extLst>
              <a:ext uri="{FF2B5EF4-FFF2-40B4-BE49-F238E27FC236}">
                <a16:creationId xmlns:a16="http://schemas.microsoft.com/office/drawing/2014/main" id="{8A8AACC5-D728-3643-B456-FE7FC964E370}"/>
              </a:ext>
            </a:extLst>
          </p:cNvPr>
          <p:cNvPicPr>
            <a:picLocks noChangeAspect="1"/>
          </p:cNvPicPr>
          <p:nvPr/>
        </p:nvPicPr>
        <p:blipFill>
          <a:blip r:embed="rId3"/>
          <a:stretch>
            <a:fillRect/>
          </a:stretch>
        </p:blipFill>
        <p:spPr>
          <a:xfrm>
            <a:off x="765329" y="779835"/>
            <a:ext cx="6374476" cy="1845717"/>
          </a:xfrm>
          <a:prstGeom prst="rect">
            <a:avLst/>
          </a:prstGeom>
        </p:spPr>
      </p:pic>
      <p:pic>
        <p:nvPicPr>
          <p:cNvPr id="7" name="Picture 6">
            <a:extLst>
              <a:ext uri="{FF2B5EF4-FFF2-40B4-BE49-F238E27FC236}">
                <a16:creationId xmlns:a16="http://schemas.microsoft.com/office/drawing/2014/main" id="{8C2C47BC-B6D0-4C42-9851-1C70CF97F89A}"/>
              </a:ext>
            </a:extLst>
          </p:cNvPr>
          <p:cNvPicPr>
            <a:picLocks noChangeAspect="1"/>
          </p:cNvPicPr>
          <p:nvPr/>
        </p:nvPicPr>
        <p:blipFill>
          <a:blip r:embed="rId4"/>
          <a:stretch>
            <a:fillRect/>
          </a:stretch>
        </p:blipFill>
        <p:spPr>
          <a:xfrm>
            <a:off x="765329" y="2948132"/>
            <a:ext cx="5118100" cy="1574800"/>
          </a:xfrm>
          <a:prstGeom prst="rect">
            <a:avLst/>
          </a:prstGeom>
        </p:spPr>
      </p:pic>
    </p:spTree>
    <p:extLst>
      <p:ext uri="{BB962C8B-B14F-4D97-AF65-F5344CB8AC3E}">
        <p14:creationId xmlns:p14="http://schemas.microsoft.com/office/powerpoint/2010/main" val="24753367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779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And for </a:t>
            </a:r>
            <a:r>
              <a:rPr lang="en-US" sz="1400" dirty="0" err="1"/>
              <a:t>BankCard</a:t>
            </a:r>
            <a:r>
              <a:rPr lang="en-US" sz="1400" dirty="0"/>
              <a:t> interface which shows the same result.</a:t>
            </a:r>
          </a:p>
        </p:txBody>
      </p:sp>
      <p:pic>
        <p:nvPicPr>
          <p:cNvPr id="5" name="Picture 4">
            <a:extLst>
              <a:ext uri="{FF2B5EF4-FFF2-40B4-BE49-F238E27FC236}">
                <a16:creationId xmlns:a16="http://schemas.microsoft.com/office/drawing/2014/main" id="{33DC9198-762F-6847-878E-56A493ABD0D0}"/>
              </a:ext>
            </a:extLst>
          </p:cNvPr>
          <p:cNvPicPr>
            <a:picLocks noChangeAspect="1"/>
          </p:cNvPicPr>
          <p:nvPr/>
        </p:nvPicPr>
        <p:blipFill>
          <a:blip r:embed="rId3"/>
          <a:stretch>
            <a:fillRect/>
          </a:stretch>
        </p:blipFill>
        <p:spPr>
          <a:xfrm>
            <a:off x="2146761" y="1003869"/>
            <a:ext cx="4850477" cy="4139631"/>
          </a:xfrm>
          <a:prstGeom prst="rect">
            <a:avLst/>
          </a:prstGeom>
        </p:spPr>
      </p:pic>
    </p:spTree>
    <p:extLst>
      <p:ext uri="{BB962C8B-B14F-4D97-AF65-F5344CB8AC3E}">
        <p14:creationId xmlns:p14="http://schemas.microsoft.com/office/powerpoint/2010/main" val="39769880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And for </a:t>
            </a:r>
            <a:r>
              <a:rPr lang="en-US" sz="1400" dirty="0" err="1"/>
              <a:t>BankCard</a:t>
            </a:r>
            <a:r>
              <a:rPr lang="en-US" sz="1400" dirty="0"/>
              <a:t> interface which shows the same result.</a:t>
            </a:r>
          </a:p>
        </p:txBody>
      </p:sp>
      <p:pic>
        <p:nvPicPr>
          <p:cNvPr id="5" name="Picture 4">
            <a:extLst>
              <a:ext uri="{FF2B5EF4-FFF2-40B4-BE49-F238E27FC236}">
                <a16:creationId xmlns:a16="http://schemas.microsoft.com/office/drawing/2014/main" id="{33DC9198-762F-6847-878E-56A493ABD0D0}"/>
              </a:ext>
            </a:extLst>
          </p:cNvPr>
          <p:cNvPicPr>
            <a:picLocks noChangeAspect="1"/>
          </p:cNvPicPr>
          <p:nvPr/>
        </p:nvPicPr>
        <p:blipFill>
          <a:blip r:embed="rId3"/>
          <a:stretch>
            <a:fillRect/>
          </a:stretch>
        </p:blipFill>
        <p:spPr>
          <a:xfrm>
            <a:off x="2146761" y="1003869"/>
            <a:ext cx="4850477" cy="4139631"/>
          </a:xfrm>
          <a:prstGeom prst="rect">
            <a:avLst/>
          </a:prstGeom>
        </p:spPr>
      </p:pic>
      <p:pic>
        <p:nvPicPr>
          <p:cNvPr id="3" name="Picture 2">
            <a:extLst>
              <a:ext uri="{FF2B5EF4-FFF2-40B4-BE49-F238E27FC236}">
                <a16:creationId xmlns:a16="http://schemas.microsoft.com/office/drawing/2014/main" id="{2AFF7936-566F-D14C-B53A-DF23E72B0CD0}"/>
              </a:ext>
            </a:extLst>
          </p:cNvPr>
          <p:cNvPicPr>
            <a:picLocks noChangeAspect="1"/>
          </p:cNvPicPr>
          <p:nvPr/>
        </p:nvPicPr>
        <p:blipFill>
          <a:blip r:embed="rId4"/>
          <a:stretch>
            <a:fillRect/>
          </a:stretch>
        </p:blipFill>
        <p:spPr>
          <a:xfrm>
            <a:off x="673331" y="2652955"/>
            <a:ext cx="8470669" cy="841457"/>
          </a:xfrm>
          <a:prstGeom prst="rect">
            <a:avLst/>
          </a:prstGeom>
        </p:spPr>
      </p:pic>
    </p:spTree>
    <p:extLst>
      <p:ext uri="{BB962C8B-B14F-4D97-AF65-F5344CB8AC3E}">
        <p14:creationId xmlns:p14="http://schemas.microsoft.com/office/powerpoint/2010/main" val="2667787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go to transact money in Transaction menu.</a:t>
            </a:r>
          </a:p>
        </p:txBody>
      </p:sp>
      <p:pic>
        <p:nvPicPr>
          <p:cNvPr id="4" name="Picture 3">
            <a:extLst>
              <a:ext uri="{FF2B5EF4-FFF2-40B4-BE49-F238E27FC236}">
                <a16:creationId xmlns:a16="http://schemas.microsoft.com/office/drawing/2014/main" id="{96993AE0-8428-8E43-93CD-5BFCB41FBE91}"/>
              </a:ext>
            </a:extLst>
          </p:cNvPr>
          <p:cNvPicPr>
            <a:picLocks noChangeAspect="1"/>
          </p:cNvPicPr>
          <p:nvPr/>
        </p:nvPicPr>
        <p:blipFill>
          <a:blip r:embed="rId3"/>
          <a:stretch>
            <a:fillRect/>
          </a:stretch>
        </p:blipFill>
        <p:spPr>
          <a:xfrm>
            <a:off x="1246311" y="1003867"/>
            <a:ext cx="7092166" cy="4139633"/>
          </a:xfrm>
          <a:prstGeom prst="rect">
            <a:avLst/>
          </a:prstGeom>
        </p:spPr>
      </p:pic>
    </p:spTree>
    <p:extLst>
      <p:ext uri="{BB962C8B-B14F-4D97-AF65-F5344CB8AC3E}">
        <p14:creationId xmlns:p14="http://schemas.microsoft.com/office/powerpoint/2010/main" val="28785227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go to transact money in Transaction menu.</a:t>
            </a:r>
          </a:p>
        </p:txBody>
      </p:sp>
      <p:pic>
        <p:nvPicPr>
          <p:cNvPr id="6" name="Picture 5">
            <a:extLst>
              <a:ext uri="{FF2B5EF4-FFF2-40B4-BE49-F238E27FC236}">
                <a16:creationId xmlns:a16="http://schemas.microsoft.com/office/drawing/2014/main" id="{F1C67242-04D7-9D4D-9AC5-160FAC4BCE23}"/>
              </a:ext>
            </a:extLst>
          </p:cNvPr>
          <p:cNvPicPr>
            <a:picLocks noChangeAspect="1"/>
          </p:cNvPicPr>
          <p:nvPr/>
        </p:nvPicPr>
        <p:blipFill>
          <a:blip r:embed="rId3"/>
          <a:stretch>
            <a:fillRect/>
          </a:stretch>
        </p:blipFill>
        <p:spPr>
          <a:xfrm>
            <a:off x="1119410" y="1095512"/>
            <a:ext cx="6641741" cy="3846715"/>
          </a:xfrm>
          <a:prstGeom prst="rect">
            <a:avLst/>
          </a:prstGeom>
        </p:spPr>
      </p:pic>
    </p:spTree>
    <p:extLst>
      <p:ext uri="{BB962C8B-B14F-4D97-AF65-F5344CB8AC3E}">
        <p14:creationId xmlns:p14="http://schemas.microsoft.com/office/powerpoint/2010/main" val="3218788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If you find this Account Number again, the result looks like this</a:t>
            </a:r>
          </a:p>
        </p:txBody>
      </p:sp>
      <p:pic>
        <p:nvPicPr>
          <p:cNvPr id="3" name="Picture 2">
            <a:extLst>
              <a:ext uri="{FF2B5EF4-FFF2-40B4-BE49-F238E27FC236}">
                <a16:creationId xmlns:a16="http://schemas.microsoft.com/office/drawing/2014/main" id="{44488741-E118-FA4B-A2E8-8D281C918F56}"/>
              </a:ext>
            </a:extLst>
          </p:cNvPr>
          <p:cNvPicPr>
            <a:picLocks noChangeAspect="1"/>
          </p:cNvPicPr>
          <p:nvPr/>
        </p:nvPicPr>
        <p:blipFill>
          <a:blip r:embed="rId3"/>
          <a:stretch>
            <a:fillRect/>
          </a:stretch>
        </p:blipFill>
        <p:spPr>
          <a:xfrm>
            <a:off x="1177636" y="1095512"/>
            <a:ext cx="6788727" cy="3921075"/>
          </a:xfrm>
          <a:prstGeom prst="rect">
            <a:avLst/>
          </a:prstGeom>
        </p:spPr>
      </p:pic>
    </p:spTree>
    <p:extLst>
      <p:ext uri="{BB962C8B-B14F-4D97-AF65-F5344CB8AC3E}">
        <p14:creationId xmlns:p14="http://schemas.microsoft.com/office/powerpoint/2010/main" val="24310076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If you find this Account Number again, the result looks like this</a:t>
            </a:r>
          </a:p>
        </p:txBody>
      </p:sp>
      <p:pic>
        <p:nvPicPr>
          <p:cNvPr id="3" name="Picture 2">
            <a:extLst>
              <a:ext uri="{FF2B5EF4-FFF2-40B4-BE49-F238E27FC236}">
                <a16:creationId xmlns:a16="http://schemas.microsoft.com/office/drawing/2014/main" id="{44488741-E118-FA4B-A2E8-8D281C918F56}"/>
              </a:ext>
            </a:extLst>
          </p:cNvPr>
          <p:cNvPicPr>
            <a:picLocks noChangeAspect="1"/>
          </p:cNvPicPr>
          <p:nvPr/>
        </p:nvPicPr>
        <p:blipFill>
          <a:blip r:embed="rId3"/>
          <a:stretch>
            <a:fillRect/>
          </a:stretch>
        </p:blipFill>
        <p:spPr>
          <a:xfrm>
            <a:off x="1177636" y="1095512"/>
            <a:ext cx="6788727" cy="3921075"/>
          </a:xfrm>
          <a:prstGeom prst="rect">
            <a:avLst/>
          </a:prstGeom>
        </p:spPr>
      </p:pic>
      <p:pic>
        <p:nvPicPr>
          <p:cNvPr id="4" name="Picture 3">
            <a:extLst>
              <a:ext uri="{FF2B5EF4-FFF2-40B4-BE49-F238E27FC236}">
                <a16:creationId xmlns:a16="http://schemas.microsoft.com/office/drawing/2014/main" id="{0F25601D-3175-F248-897F-9199CCD61E39}"/>
              </a:ext>
            </a:extLst>
          </p:cNvPr>
          <p:cNvPicPr>
            <a:picLocks noChangeAspect="1"/>
          </p:cNvPicPr>
          <p:nvPr/>
        </p:nvPicPr>
        <p:blipFill>
          <a:blip r:embed="rId4"/>
          <a:stretch>
            <a:fillRect/>
          </a:stretch>
        </p:blipFill>
        <p:spPr>
          <a:xfrm>
            <a:off x="1470153" y="2364187"/>
            <a:ext cx="6203691" cy="1383723"/>
          </a:xfrm>
          <a:prstGeom prst="rect">
            <a:avLst/>
          </a:prstGeom>
        </p:spPr>
      </p:pic>
    </p:spTree>
    <p:extLst>
      <p:ext uri="{BB962C8B-B14F-4D97-AF65-F5344CB8AC3E}">
        <p14:creationId xmlns:p14="http://schemas.microsoft.com/office/powerpoint/2010/main" val="15228163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Our application also help to transfer money between Account’s number. Now, let see what’s in Transfer interface.</a:t>
            </a:r>
          </a:p>
        </p:txBody>
      </p:sp>
      <p:pic>
        <p:nvPicPr>
          <p:cNvPr id="5" name="Picture 4">
            <a:extLst>
              <a:ext uri="{FF2B5EF4-FFF2-40B4-BE49-F238E27FC236}">
                <a16:creationId xmlns:a16="http://schemas.microsoft.com/office/drawing/2014/main" id="{95B3CD0B-410E-4C45-8623-7C827010785B}"/>
              </a:ext>
            </a:extLst>
          </p:cNvPr>
          <p:cNvPicPr>
            <a:picLocks noChangeAspect="1"/>
          </p:cNvPicPr>
          <p:nvPr/>
        </p:nvPicPr>
        <p:blipFill>
          <a:blip r:embed="rId3"/>
          <a:stretch>
            <a:fillRect/>
          </a:stretch>
        </p:blipFill>
        <p:spPr>
          <a:xfrm>
            <a:off x="1589398" y="1260869"/>
            <a:ext cx="4951049" cy="3757939"/>
          </a:xfrm>
          <a:prstGeom prst="rect">
            <a:avLst/>
          </a:prstGeom>
        </p:spPr>
      </p:pic>
    </p:spTree>
    <p:extLst>
      <p:ext uri="{BB962C8B-B14F-4D97-AF65-F5344CB8AC3E}">
        <p14:creationId xmlns:p14="http://schemas.microsoft.com/office/powerpoint/2010/main" val="5075226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we want to transfer money to Account Number 37873449367 with amount 59999 transferred.</a:t>
            </a:r>
          </a:p>
        </p:txBody>
      </p:sp>
      <p:pic>
        <p:nvPicPr>
          <p:cNvPr id="3" name="Picture 2">
            <a:extLst>
              <a:ext uri="{FF2B5EF4-FFF2-40B4-BE49-F238E27FC236}">
                <a16:creationId xmlns:a16="http://schemas.microsoft.com/office/drawing/2014/main" id="{9F1C657A-D01D-7B42-8A9F-63496374C25B}"/>
              </a:ext>
            </a:extLst>
          </p:cNvPr>
          <p:cNvPicPr>
            <a:picLocks noChangeAspect="1"/>
          </p:cNvPicPr>
          <p:nvPr/>
        </p:nvPicPr>
        <p:blipFill>
          <a:blip r:embed="rId3"/>
          <a:stretch>
            <a:fillRect/>
          </a:stretch>
        </p:blipFill>
        <p:spPr>
          <a:xfrm>
            <a:off x="2101561" y="1138511"/>
            <a:ext cx="4940877" cy="3743089"/>
          </a:xfrm>
          <a:prstGeom prst="rect">
            <a:avLst/>
          </a:prstGeom>
        </p:spPr>
      </p:pic>
    </p:spTree>
    <p:extLst>
      <p:ext uri="{BB962C8B-B14F-4D97-AF65-F5344CB8AC3E}">
        <p14:creationId xmlns:p14="http://schemas.microsoft.com/office/powerpoint/2010/main" val="34368241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we want to transfer money to Account Number 37873449367 with amount 59999 transferred.</a:t>
            </a:r>
          </a:p>
        </p:txBody>
      </p:sp>
      <p:pic>
        <p:nvPicPr>
          <p:cNvPr id="3" name="Picture 2">
            <a:extLst>
              <a:ext uri="{FF2B5EF4-FFF2-40B4-BE49-F238E27FC236}">
                <a16:creationId xmlns:a16="http://schemas.microsoft.com/office/drawing/2014/main" id="{9F1C657A-D01D-7B42-8A9F-63496374C25B}"/>
              </a:ext>
            </a:extLst>
          </p:cNvPr>
          <p:cNvPicPr>
            <a:picLocks noChangeAspect="1"/>
          </p:cNvPicPr>
          <p:nvPr/>
        </p:nvPicPr>
        <p:blipFill>
          <a:blip r:embed="rId3"/>
          <a:stretch>
            <a:fillRect/>
          </a:stretch>
        </p:blipFill>
        <p:spPr>
          <a:xfrm>
            <a:off x="2101561" y="1138511"/>
            <a:ext cx="4940877" cy="3743089"/>
          </a:xfrm>
          <a:prstGeom prst="rect">
            <a:avLst/>
          </a:prstGeom>
        </p:spPr>
      </p:pic>
      <p:pic>
        <p:nvPicPr>
          <p:cNvPr id="4" name="Picture 3">
            <a:extLst>
              <a:ext uri="{FF2B5EF4-FFF2-40B4-BE49-F238E27FC236}">
                <a16:creationId xmlns:a16="http://schemas.microsoft.com/office/drawing/2014/main" id="{1793354B-B879-EE44-8E09-C775DF4BFBC1}"/>
              </a:ext>
            </a:extLst>
          </p:cNvPr>
          <p:cNvPicPr>
            <a:picLocks noChangeAspect="1"/>
          </p:cNvPicPr>
          <p:nvPr/>
        </p:nvPicPr>
        <p:blipFill>
          <a:blip r:embed="rId4"/>
          <a:stretch>
            <a:fillRect/>
          </a:stretch>
        </p:blipFill>
        <p:spPr>
          <a:xfrm>
            <a:off x="1928557" y="2282190"/>
            <a:ext cx="5286883" cy="1192530"/>
          </a:xfrm>
          <a:prstGeom prst="rect">
            <a:avLst/>
          </a:prstGeom>
        </p:spPr>
      </p:pic>
    </p:spTree>
    <p:extLst>
      <p:ext uri="{BB962C8B-B14F-4D97-AF65-F5344CB8AC3E}">
        <p14:creationId xmlns:p14="http://schemas.microsoft.com/office/powerpoint/2010/main" val="11548216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AN APPLICATION ON TOP OF THE DESIGNED DB SYSTEM </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7543" y="261900"/>
            <a:ext cx="3297380"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a:t>Demonstration</a:t>
            </a:r>
          </a:p>
        </p:txBody>
      </p:sp>
      <p:sp>
        <p:nvSpPr>
          <p:cNvPr id="11" name="Google Shape;170;p24">
            <a:extLst>
              <a:ext uri="{FF2B5EF4-FFF2-40B4-BE49-F238E27FC236}">
                <a16:creationId xmlns:a16="http://schemas.microsoft.com/office/drawing/2014/main" id="{C651FEB7-128F-EE4D-871F-93D3E043AF60}"/>
              </a:ext>
            </a:extLst>
          </p:cNvPr>
          <p:cNvSpPr txBox="1">
            <a:spLocks/>
          </p:cNvSpPr>
          <p:nvPr/>
        </p:nvSpPr>
        <p:spPr>
          <a:xfrm>
            <a:off x="767543" y="625712"/>
            <a:ext cx="7353991" cy="37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dirty="0"/>
              <a:t>Now we want to transfer money to Account Number 37873449367 with amount 59999 transferred.</a:t>
            </a:r>
          </a:p>
        </p:txBody>
      </p:sp>
      <p:pic>
        <p:nvPicPr>
          <p:cNvPr id="3" name="Picture 2">
            <a:extLst>
              <a:ext uri="{FF2B5EF4-FFF2-40B4-BE49-F238E27FC236}">
                <a16:creationId xmlns:a16="http://schemas.microsoft.com/office/drawing/2014/main" id="{9F1C657A-D01D-7B42-8A9F-63496374C25B}"/>
              </a:ext>
            </a:extLst>
          </p:cNvPr>
          <p:cNvPicPr>
            <a:picLocks noChangeAspect="1"/>
          </p:cNvPicPr>
          <p:nvPr/>
        </p:nvPicPr>
        <p:blipFill>
          <a:blip r:embed="rId3"/>
          <a:stretch>
            <a:fillRect/>
          </a:stretch>
        </p:blipFill>
        <p:spPr>
          <a:xfrm>
            <a:off x="2101561" y="1138511"/>
            <a:ext cx="4940877" cy="3743089"/>
          </a:xfrm>
          <a:prstGeom prst="rect">
            <a:avLst/>
          </a:prstGeom>
        </p:spPr>
      </p:pic>
      <p:pic>
        <p:nvPicPr>
          <p:cNvPr id="4" name="Picture 3">
            <a:extLst>
              <a:ext uri="{FF2B5EF4-FFF2-40B4-BE49-F238E27FC236}">
                <a16:creationId xmlns:a16="http://schemas.microsoft.com/office/drawing/2014/main" id="{1793354B-B879-EE44-8E09-C775DF4BFBC1}"/>
              </a:ext>
            </a:extLst>
          </p:cNvPr>
          <p:cNvPicPr>
            <a:picLocks noChangeAspect="1"/>
          </p:cNvPicPr>
          <p:nvPr/>
        </p:nvPicPr>
        <p:blipFill>
          <a:blip r:embed="rId4"/>
          <a:stretch>
            <a:fillRect/>
          </a:stretch>
        </p:blipFill>
        <p:spPr>
          <a:xfrm>
            <a:off x="1928557" y="2282190"/>
            <a:ext cx="5286883" cy="1192530"/>
          </a:xfrm>
          <a:prstGeom prst="rect">
            <a:avLst/>
          </a:prstGeom>
        </p:spPr>
      </p:pic>
    </p:spTree>
    <p:extLst>
      <p:ext uri="{BB962C8B-B14F-4D97-AF65-F5344CB8AC3E}">
        <p14:creationId xmlns:p14="http://schemas.microsoft.com/office/powerpoint/2010/main" val="13004367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err="1"/>
              <a:t>BankCard</a:t>
            </a:r>
            <a:r>
              <a:rPr lang="en-US" sz="1400" b="1" dirty="0"/>
              <a:t> Relation</a:t>
            </a:r>
          </a:p>
        </p:txBody>
      </p:sp>
      <p:pic>
        <p:nvPicPr>
          <p:cNvPr id="3" name="Picture 2">
            <a:extLst>
              <a:ext uri="{FF2B5EF4-FFF2-40B4-BE49-F238E27FC236}">
                <a16:creationId xmlns:a16="http://schemas.microsoft.com/office/drawing/2014/main" id="{F4CECEC0-519E-1540-B6F5-B8B952D51693}"/>
              </a:ext>
            </a:extLst>
          </p:cNvPr>
          <p:cNvPicPr>
            <a:picLocks noChangeAspect="1"/>
          </p:cNvPicPr>
          <p:nvPr/>
        </p:nvPicPr>
        <p:blipFill>
          <a:blip r:embed="rId3"/>
          <a:stretch>
            <a:fillRect/>
          </a:stretch>
        </p:blipFill>
        <p:spPr>
          <a:xfrm>
            <a:off x="765328" y="838085"/>
            <a:ext cx="5902614" cy="1536182"/>
          </a:xfrm>
          <a:prstGeom prst="rect">
            <a:avLst/>
          </a:prstGeom>
        </p:spPr>
      </p:pic>
      <p:pic>
        <p:nvPicPr>
          <p:cNvPr id="6" name="Picture 5">
            <a:extLst>
              <a:ext uri="{FF2B5EF4-FFF2-40B4-BE49-F238E27FC236}">
                <a16:creationId xmlns:a16="http://schemas.microsoft.com/office/drawing/2014/main" id="{DE792C94-C472-114A-BEF6-A0C760B74CEB}"/>
              </a:ext>
            </a:extLst>
          </p:cNvPr>
          <p:cNvPicPr>
            <a:picLocks noChangeAspect="1"/>
          </p:cNvPicPr>
          <p:nvPr/>
        </p:nvPicPr>
        <p:blipFill>
          <a:blip r:embed="rId4"/>
          <a:stretch>
            <a:fillRect/>
          </a:stretch>
        </p:blipFill>
        <p:spPr>
          <a:xfrm>
            <a:off x="765327" y="2769234"/>
            <a:ext cx="5755379" cy="1686388"/>
          </a:xfrm>
          <a:prstGeom prst="rect">
            <a:avLst/>
          </a:prstGeom>
        </p:spPr>
      </p:pic>
    </p:spTree>
    <p:extLst>
      <p:ext uri="{BB962C8B-B14F-4D97-AF65-F5344CB8AC3E}">
        <p14:creationId xmlns:p14="http://schemas.microsoft.com/office/powerpoint/2010/main" val="29812136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p:nvPr/>
        </p:nvSpPr>
        <p:spPr>
          <a:xfrm>
            <a:off x="1547900" y="1076500"/>
            <a:ext cx="7596000" cy="2887800"/>
          </a:xfrm>
          <a:prstGeom prst="rect">
            <a:avLst/>
          </a:prstGeom>
          <a:solidFill>
            <a:srgbClr val="CA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txBox="1">
            <a:spLocks noGrp="1"/>
          </p:cNvSpPr>
          <p:nvPr>
            <p:ph type="title"/>
          </p:nvPr>
        </p:nvSpPr>
        <p:spPr>
          <a:xfrm>
            <a:off x="5521500" y="2578026"/>
            <a:ext cx="3622400" cy="644100"/>
          </a:xfrm>
          <a:prstGeom prst="rect">
            <a:avLst/>
          </a:prstGeom>
        </p:spPr>
        <p:txBody>
          <a:bodyPr spcFirstLastPara="1" wrap="square" lIns="91425" tIns="91425" rIns="91425" bIns="91425" anchor="ctr" anchorCtr="0">
            <a:noAutofit/>
          </a:bodyPr>
          <a:lstStyle/>
          <a:p>
            <a:pPr lvl="0"/>
            <a:r>
              <a:rPr lang="en-US" dirty="0">
                <a:solidFill>
                  <a:srgbClr val="FFFFFF"/>
                </a:solidFill>
              </a:rPr>
              <a:t>CONCLUSION</a:t>
            </a:r>
          </a:p>
        </p:txBody>
      </p:sp>
      <p:sp>
        <p:nvSpPr>
          <p:cNvPr id="182" name="Google Shape;182;p25"/>
          <p:cNvSpPr txBox="1">
            <a:spLocks noGrp="1"/>
          </p:cNvSpPr>
          <p:nvPr>
            <p:ph type="title" idx="2"/>
          </p:nvPr>
        </p:nvSpPr>
        <p:spPr>
          <a:xfrm>
            <a:off x="5521500" y="2210575"/>
            <a:ext cx="16542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rPr>
              <a:t>05</a:t>
            </a:r>
            <a:endParaRPr dirty="0">
              <a:solidFill>
                <a:srgbClr val="FFFFFF"/>
              </a:solidFill>
            </a:endParaRPr>
          </a:p>
        </p:txBody>
      </p:sp>
      <p:pic>
        <p:nvPicPr>
          <p:cNvPr id="183" name="Google Shape;183;p25"/>
          <p:cNvPicPr preferRelativeResize="0"/>
          <p:nvPr/>
        </p:nvPicPr>
        <p:blipFill rotWithShape="1">
          <a:blip r:embed="rId3">
            <a:alphaModFix/>
          </a:blip>
          <a:srcRect l="16964"/>
          <a:stretch/>
        </p:blipFill>
        <p:spPr>
          <a:xfrm>
            <a:off x="970800" y="1191400"/>
            <a:ext cx="3319425" cy="2647450"/>
          </a:xfrm>
          <a:prstGeom prst="rect">
            <a:avLst/>
          </a:prstGeom>
          <a:noFill/>
          <a:ln>
            <a:noFill/>
          </a:ln>
        </p:spPr>
      </p:pic>
    </p:spTree>
    <p:extLst>
      <p:ext uri="{BB962C8B-B14F-4D97-AF65-F5344CB8AC3E}">
        <p14:creationId xmlns:p14="http://schemas.microsoft.com/office/powerpoint/2010/main" val="3301667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1133173" y="734932"/>
            <a:ext cx="6996673" cy="14292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Firstly, we completed insertion initial data to the DBMS, we tried to make it consistent. The data will then be used for query. Secondly, we discussed about Normal Form and Functional Dependency. Following with its theory, we analyze our database based on that and we concluded that all relations in Bank Transaction database is in Boy-Codd Normal Form.</a:t>
            </a:r>
          </a:p>
          <a:p>
            <a:pPr marL="0" lvl="0" indent="0">
              <a:buClr>
                <a:schemeClr val="dk1"/>
              </a:buClr>
              <a:buSzPts val="1100"/>
            </a:pPr>
            <a:r>
              <a:rPr lang="en-US" dirty="0"/>
              <a:t>In the next part, we discuss about security including access control, interface control, flow control, data encryption. We also have a demonstration about security on granting privilege. </a:t>
            </a:r>
          </a:p>
        </p:txBody>
      </p:sp>
      <p:sp>
        <p:nvSpPr>
          <p:cNvPr id="171" name="Google Shape;171;p24"/>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a:t>
            </a:r>
            <a:endParaRPr dirty="0"/>
          </a:p>
        </p:txBody>
      </p:sp>
      <p:sp>
        <p:nvSpPr>
          <p:cNvPr id="8" name="Google Shape;170;p24">
            <a:extLst>
              <a:ext uri="{FF2B5EF4-FFF2-40B4-BE49-F238E27FC236}">
                <a16:creationId xmlns:a16="http://schemas.microsoft.com/office/drawing/2014/main" id="{C35EF731-5DEF-F44A-B32F-C5EF2A83E397}"/>
              </a:ext>
            </a:extLst>
          </p:cNvPr>
          <p:cNvSpPr txBox="1">
            <a:spLocks/>
          </p:cNvSpPr>
          <p:nvPr/>
        </p:nvSpPr>
        <p:spPr>
          <a:xfrm>
            <a:off x="1073663" y="2571750"/>
            <a:ext cx="6996673" cy="142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11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12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12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dirty="0"/>
              <a:t>The most interesting section to us is the two next sections. The first one is about tuning data. We do querying data, creating trigger and procedure for relations in our database. Trigger is very important in our database because it make our database consistent. We have demonstrated triggers for making insertion of online account transaction consistent and one for validate staff insertion. Further work is still need to make our whole database consistent. For other transaction relations, the step will be similar to the Online Transaction. The next one is about create a top application for our database. Although it is not totally completed, it provided basic functions for user to work with our database. Moreover, the application will be updated in the near future to make it work better with more functions.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6"/>
          <p:cNvSpPr txBox="1">
            <a:spLocks noGrp="1"/>
          </p:cNvSpPr>
          <p:nvPr>
            <p:ph type="title"/>
          </p:nvPr>
        </p:nvSpPr>
        <p:spPr>
          <a:xfrm rot="-5400000">
            <a:off x="-1703750" y="2544750"/>
            <a:ext cx="4302300" cy="206400"/>
          </a:xfrm>
          <a:prstGeom prst="rect">
            <a:avLst/>
          </a:prstGeom>
        </p:spPr>
        <p:txBody>
          <a:bodyPr spcFirstLastPara="1" wrap="square" lIns="91425" tIns="91425" rIns="91425" bIns="91425" anchor="ctr" anchorCtr="0">
            <a:noAutofit/>
          </a:bodyPr>
          <a:lstStyle/>
          <a:p>
            <a:pPr lvl="0"/>
            <a:r>
              <a:rPr lang="en-US" dirty="0"/>
              <a:t>COMPLETE IMPLEMENTATION OF THE DATABASE TO DBMS</a:t>
            </a:r>
            <a:endParaRPr dirty="0"/>
          </a:p>
        </p:txBody>
      </p:sp>
      <p:sp>
        <p:nvSpPr>
          <p:cNvPr id="10" name="Google Shape;188;p26">
            <a:extLst>
              <a:ext uri="{FF2B5EF4-FFF2-40B4-BE49-F238E27FC236}">
                <a16:creationId xmlns:a16="http://schemas.microsoft.com/office/drawing/2014/main" id="{6E0A4396-0FE9-3144-8744-49817D9B1DB1}"/>
              </a:ext>
            </a:extLst>
          </p:cNvPr>
          <p:cNvSpPr txBox="1">
            <a:spLocks/>
          </p:cNvSpPr>
          <p:nvPr/>
        </p:nvSpPr>
        <p:spPr>
          <a:xfrm>
            <a:off x="765328" y="178772"/>
            <a:ext cx="2684453" cy="46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1pPr>
            <a:lvl2pPr marL="914400" marR="0" lvl="1"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2pPr>
            <a:lvl3pPr marL="1371600" marR="0" lvl="2"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3pPr>
            <a:lvl4pPr marL="1828800" marR="0" lvl="3"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4pPr>
            <a:lvl5pPr marL="2286000" marR="0" lvl="4"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5pPr>
            <a:lvl6pPr marL="2743200" marR="0" lvl="5"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6pPr>
            <a:lvl7pPr marL="3200400" marR="0" lvl="6"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7pPr>
            <a:lvl8pPr marL="3657600" marR="0" lvl="7" indent="-304800" algn="l" rtl="0">
              <a:lnSpc>
                <a:spcPct val="115000"/>
              </a:lnSpc>
              <a:spcBef>
                <a:spcPts val="1600"/>
              </a:spcBef>
              <a:spcAft>
                <a:spcPts val="0"/>
              </a:spcAft>
              <a:buClr>
                <a:srgbClr val="000000"/>
              </a:buClr>
              <a:buSzPts val="1200"/>
              <a:buFont typeface="Raleway"/>
              <a:buNone/>
              <a:defRPr sz="900" b="0" i="0" u="none" strike="noStrike" cap="none">
                <a:solidFill>
                  <a:srgbClr val="000000"/>
                </a:solidFill>
                <a:latin typeface="Raleway"/>
                <a:ea typeface="Raleway"/>
                <a:cs typeface="Raleway"/>
                <a:sym typeface="Raleway"/>
              </a:defRPr>
            </a:lvl8pPr>
            <a:lvl9pPr marL="4114800" marR="0" lvl="8" indent="-304800" algn="l" rtl="0">
              <a:lnSpc>
                <a:spcPct val="115000"/>
              </a:lnSpc>
              <a:spcBef>
                <a:spcPts val="1600"/>
              </a:spcBef>
              <a:spcAft>
                <a:spcPts val="1600"/>
              </a:spcAft>
              <a:buClr>
                <a:srgbClr val="000000"/>
              </a:buClr>
              <a:buSzPts val="1200"/>
              <a:buFont typeface="Raleway"/>
              <a:buNone/>
              <a:defRPr sz="900" b="0" i="0" u="none" strike="noStrike" cap="none">
                <a:solidFill>
                  <a:srgbClr val="000000"/>
                </a:solidFill>
                <a:latin typeface="Raleway"/>
                <a:ea typeface="Raleway"/>
                <a:cs typeface="Raleway"/>
                <a:sym typeface="Raleway"/>
              </a:defRPr>
            </a:lvl9pPr>
          </a:lstStyle>
          <a:p>
            <a:pPr marL="0" indent="0">
              <a:buClr>
                <a:schemeClr val="dk1"/>
              </a:buClr>
              <a:buSzPts val="1100"/>
            </a:pPr>
            <a:r>
              <a:rPr lang="en-US" sz="1400" b="1" dirty="0" err="1"/>
              <a:t>CreditCard</a:t>
            </a:r>
            <a:r>
              <a:rPr lang="en-US" sz="1400" b="1" dirty="0"/>
              <a:t> Relation</a:t>
            </a:r>
          </a:p>
        </p:txBody>
      </p:sp>
      <p:pic>
        <p:nvPicPr>
          <p:cNvPr id="4" name="Picture 3">
            <a:extLst>
              <a:ext uri="{FF2B5EF4-FFF2-40B4-BE49-F238E27FC236}">
                <a16:creationId xmlns:a16="http://schemas.microsoft.com/office/drawing/2014/main" id="{21C699F2-5F19-154E-9E1E-D773D459AE14}"/>
              </a:ext>
            </a:extLst>
          </p:cNvPr>
          <p:cNvPicPr>
            <a:picLocks noChangeAspect="1"/>
          </p:cNvPicPr>
          <p:nvPr/>
        </p:nvPicPr>
        <p:blipFill>
          <a:blip r:embed="rId3"/>
          <a:stretch>
            <a:fillRect/>
          </a:stretch>
        </p:blipFill>
        <p:spPr>
          <a:xfrm>
            <a:off x="765327" y="1121641"/>
            <a:ext cx="6145645" cy="905307"/>
          </a:xfrm>
          <a:prstGeom prst="rect">
            <a:avLst/>
          </a:prstGeom>
        </p:spPr>
      </p:pic>
      <p:pic>
        <p:nvPicPr>
          <p:cNvPr id="7" name="Picture 6">
            <a:extLst>
              <a:ext uri="{FF2B5EF4-FFF2-40B4-BE49-F238E27FC236}">
                <a16:creationId xmlns:a16="http://schemas.microsoft.com/office/drawing/2014/main" id="{A3C31EEC-50AA-3648-8102-7AB2AE88E74E}"/>
              </a:ext>
            </a:extLst>
          </p:cNvPr>
          <p:cNvPicPr>
            <a:picLocks noChangeAspect="1"/>
          </p:cNvPicPr>
          <p:nvPr/>
        </p:nvPicPr>
        <p:blipFill>
          <a:blip r:embed="rId4"/>
          <a:stretch>
            <a:fillRect/>
          </a:stretch>
        </p:blipFill>
        <p:spPr>
          <a:xfrm>
            <a:off x="765327" y="2875742"/>
            <a:ext cx="6170861" cy="905306"/>
          </a:xfrm>
          <a:prstGeom prst="rect">
            <a:avLst/>
          </a:prstGeom>
        </p:spPr>
      </p:pic>
    </p:spTree>
    <p:extLst>
      <p:ext uri="{BB962C8B-B14F-4D97-AF65-F5344CB8AC3E}">
        <p14:creationId xmlns:p14="http://schemas.microsoft.com/office/powerpoint/2010/main" val="42565172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MINIMALIST DISEASE ">
  <a:themeElements>
    <a:clrScheme name="Simple Light">
      <a:dk1>
        <a:srgbClr val="000000"/>
      </a:dk1>
      <a:lt1>
        <a:srgbClr val="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2889</Words>
  <Application>Microsoft Macintosh PowerPoint</Application>
  <PresentationFormat>On-screen Show (16:9)</PresentationFormat>
  <Paragraphs>276</Paragraphs>
  <Slides>81</Slides>
  <Notes>81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Raleway Black</vt:lpstr>
      <vt:lpstr>Arial</vt:lpstr>
      <vt:lpstr>Raleway</vt:lpstr>
      <vt:lpstr>MINIMALIST DISEASE </vt:lpstr>
      <vt:lpstr>ASSIGNMENT II</vt:lpstr>
      <vt:lpstr>OUR TEAM</vt:lpstr>
      <vt:lpstr>COMPLETE IMPLEMENTATION OF THE DATABASE TO DBMS</vt:lpstr>
      <vt:lpstr>COMPLETE IMPLEMENTATION OF THE DATABASE TO DBMS</vt:lpstr>
      <vt:lpstr>COMPLETE IMPLEMENTATION OF THE DATABASE TO DBMS</vt:lpstr>
      <vt:lpstr>COMPLETE IMPLEMENTATION OF THE DATABASE TO DBMS</vt:lpstr>
      <vt:lpstr>COMPLETE IMPLEMENTATION OF THE DATABASE TO DBMS</vt:lpstr>
      <vt:lpstr>COMPLETE IMPLEMENTATION OF THE DATABASE TO DBMS</vt:lpstr>
      <vt:lpstr>COMPLETE IMPLEMENTATION OF THE DATABASE TO DBMS</vt:lpstr>
      <vt:lpstr>COMPLETE IMPLEMENTATION OF THE DATABASE TO DBMS</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THE NORMAL FORM (NF) AND SOLUTIONS FOR IM-PROVING THE NF</vt:lpstr>
      <vt:lpstr>DATABASE SECURITY AND SOLUTION</vt:lpstr>
      <vt:lpstr>DATABASE SECURITY AND SOLUTION</vt:lpstr>
      <vt:lpstr>DATABASE SECURITY AND SOLUTION</vt:lpstr>
      <vt:lpstr>DATABASE SECURITY AND SOLUTION</vt:lpstr>
      <vt:lpstr>DATABASE SECURITY AND SOLUTION</vt:lpstr>
      <vt:lpstr>DATABASE SECURITY AND SOLUTION</vt:lpstr>
      <vt:lpstr>DATABASE SECURITY AND SOLUTION</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TUNING AND MANIPULATING BANK_TRANSACTION DATABASE</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AN APPLICATION ON TOP OF THE DESIGNED DB SYSTEM </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II</dc:title>
  <cp:lastModifiedBy>Microsoft Office User</cp:lastModifiedBy>
  <cp:revision>4</cp:revision>
  <dcterms:modified xsi:type="dcterms:W3CDTF">2021-11-12T10:21:42Z</dcterms:modified>
</cp:coreProperties>
</file>